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6847233" r:id="rId2"/>
    <p:sldId id="268" r:id="rId3"/>
    <p:sldId id="2146847235" r:id="rId4"/>
    <p:sldId id="2147483282" r:id="rId5"/>
    <p:sldId id="2147483283" r:id="rId6"/>
    <p:sldId id="2147483291" r:id="rId7"/>
    <p:sldId id="2146847237" r:id="rId8"/>
    <p:sldId id="214748329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fmann" userId="2467d9fb9c730440" providerId="LiveId" clId="{2888E409-EEC3-43B3-B206-082D41D34BE2}"/>
    <pc:docChg chg="modSld">
      <pc:chgData name="Michael Hofmann" userId="2467d9fb9c730440" providerId="LiveId" clId="{2888E409-EEC3-43B3-B206-082D41D34BE2}" dt="2025-02-23T12:39:37.241" v="41" actId="1036"/>
      <pc:docMkLst>
        <pc:docMk/>
      </pc:docMkLst>
      <pc:sldChg chg="modSp mod">
        <pc:chgData name="Michael Hofmann" userId="2467d9fb9c730440" providerId="LiveId" clId="{2888E409-EEC3-43B3-B206-082D41D34BE2}" dt="2025-02-23T12:39:37.241" v="41" actId="1036"/>
        <pc:sldMkLst>
          <pc:docMk/>
          <pc:sldMk cId="788386074" sldId="2146847233"/>
        </pc:sldMkLst>
        <pc:spChg chg="mod">
          <ac:chgData name="Michael Hofmann" userId="2467d9fb9c730440" providerId="LiveId" clId="{2888E409-EEC3-43B3-B206-082D41D34BE2}" dt="2025-02-23T12:39:37.241" v="41" actId="1036"/>
          <ac:spMkLst>
            <pc:docMk/>
            <pc:sldMk cId="788386074" sldId="2146847233"/>
            <ac:spMk id="3" creationId="{CEFC03E4-2EA5-A073-B912-9757B6384CE1}"/>
          </ac:spMkLst>
        </pc:spChg>
      </pc:sldChg>
      <pc:sldChg chg="modSp mod">
        <pc:chgData name="Michael Hofmann" userId="2467d9fb9c730440" providerId="LiveId" clId="{2888E409-EEC3-43B3-B206-082D41D34BE2}" dt="2025-02-23T12:37:49.771" v="2" actId="20577"/>
        <pc:sldMkLst>
          <pc:docMk/>
          <pc:sldMk cId="1163188281" sldId="2146847237"/>
        </pc:sldMkLst>
        <pc:spChg chg="mod">
          <ac:chgData name="Michael Hofmann" userId="2467d9fb9c730440" providerId="LiveId" clId="{2888E409-EEC3-43B3-B206-082D41D34BE2}" dt="2025-02-23T12:37:49.771" v="2" actId="20577"/>
          <ac:spMkLst>
            <pc:docMk/>
            <pc:sldMk cId="1163188281" sldId="2146847237"/>
            <ac:spMk id="3" creationId="{DDEDD7F0-0551-9075-B6BF-64C6A93E083A}"/>
          </ac:spMkLst>
        </pc:spChg>
      </pc:sldChg>
      <pc:sldChg chg="modSp mod">
        <pc:chgData name="Michael Hofmann" userId="2467d9fb9c730440" providerId="LiveId" clId="{2888E409-EEC3-43B3-B206-082D41D34BE2}" dt="2025-02-23T12:37:16.532" v="1" actId="20577"/>
        <pc:sldMkLst>
          <pc:docMk/>
          <pc:sldMk cId="1984659890" sldId="2147483282"/>
        </pc:sldMkLst>
        <pc:spChg chg="mod">
          <ac:chgData name="Michael Hofmann" userId="2467d9fb9c730440" providerId="LiveId" clId="{2888E409-EEC3-43B3-B206-082D41D34BE2}" dt="2025-02-23T12:37:16.532" v="1" actId="20577"/>
          <ac:spMkLst>
            <pc:docMk/>
            <pc:sldMk cId="1984659890" sldId="2147483282"/>
            <ac:spMk id="8" creationId="{74313382-6401-7D90-0641-5EADB6013297}"/>
          </ac:spMkLst>
        </pc:spChg>
      </pc:sldChg>
      <pc:sldChg chg="modSp mod">
        <pc:chgData name="Michael Hofmann" userId="2467d9fb9c730440" providerId="LiveId" clId="{2888E409-EEC3-43B3-B206-082D41D34BE2}" dt="2025-02-23T12:36:49.900" v="0" actId="20577"/>
        <pc:sldMkLst>
          <pc:docMk/>
          <pc:sldMk cId="3784716764" sldId="2147483283"/>
        </pc:sldMkLst>
        <pc:spChg chg="mod">
          <ac:chgData name="Michael Hofmann" userId="2467d9fb9c730440" providerId="LiveId" clId="{2888E409-EEC3-43B3-B206-082D41D34BE2}" dt="2025-02-23T12:36:49.900" v="0" actId="20577"/>
          <ac:spMkLst>
            <pc:docMk/>
            <pc:sldMk cId="3784716764" sldId="2147483283"/>
            <ac:spMk id="8" creationId="{F1821E4F-A90A-0D2F-E620-D67BF50DF2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458D-A3EF-3A1E-907A-792E9B76D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D74373-1D30-9DB2-DD6B-ABE7937EC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C006E-1DFC-C4A8-7958-270C4F02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DDB06-59AF-96C6-DDCF-A3CCC2F6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0BB64C-E4E6-4C9D-A5F4-4D639146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20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C9DA-8629-8675-3EEA-852359AA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39D104-4F8C-643B-DA94-2933D8221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F1C4A5-86C6-4994-8373-CC172964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244FB-1D07-D3D4-1382-378CE982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3B5CA-3076-A074-120A-DB686255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10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D750DD-9085-4FD8-28EE-67895AC54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669243-3295-3E5F-A3C2-C335274E3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D23F61-C74A-1B9F-9ABA-5FA98EE7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BF163A-0178-3835-34F5-CECCC7F7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5B9BB-ABCD-6086-3693-6A88A2AF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7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/ No_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5C9F13-157C-764E-9237-C79308388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aker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8563179" y="4258113"/>
            <a:ext cx="2860621" cy="77288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088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 b="0" baseline="0">
                <a:solidFill>
                  <a:schemeClr val="bg1"/>
                </a:solidFill>
              </a:defRPr>
            </a:lvl1pPr>
            <a:lvl2pPr marL="54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Speaker’s Name</a:t>
            </a:r>
            <a:br>
              <a:rPr lang="en-US"/>
            </a:br>
            <a:r>
              <a:rPr lang="en-US"/>
              <a:t>Company</a:t>
            </a:r>
          </a:p>
          <a:p>
            <a:pPr marL="0" marR="0" lvl="0" indent="0" algn="l" defTabSz="1088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/>
              <a:t>Date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506311" y="1800578"/>
            <a:ext cx="4288668" cy="33020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lnSpc>
                <a:spcPct val="9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599"/>
              <a:t>Presentation title goes here and here</a:t>
            </a:r>
            <a:endParaRPr lang="de-DE" sz="3599" ker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A0C107-E0DC-724C-ACBC-B96FE69B6A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80" y="364660"/>
            <a:ext cx="2952047" cy="10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688">
          <p15:clr>
            <a:srgbClr val="FBAE40"/>
          </p15:clr>
        </p15:guide>
        <p15:guide id="4" orient="horz" pos="2319">
          <p15:clr>
            <a:srgbClr val="FBAE40"/>
          </p15:clr>
        </p15:guide>
        <p15:guide id="5" orient="horz" pos="3339">
          <p15:clr>
            <a:srgbClr val="FBAE40"/>
          </p15:clr>
        </p15:guide>
        <p15:guide id="9" pos="38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Eb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6">
            <a:extLst>
              <a:ext uri="{FF2B5EF4-FFF2-40B4-BE49-F238E27FC236}">
                <a16:creationId xmlns:a16="http://schemas.microsoft.com/office/drawing/2014/main" id="{99910CF6-0559-7B5A-E57D-E7E3CA541B2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ound1Rect">
            <a:avLst>
              <a:gd name="adj" fmla="val 0"/>
            </a:avLst>
          </a:prstGeom>
          <a:solidFill>
            <a:srgbClr val="C8E1BA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rgbClr val="D0EAC1"/>
              </a:solidFill>
            </a:endParaRPr>
          </a:p>
        </p:txBody>
      </p:sp>
      <p:sp>
        <p:nvSpPr>
          <p:cNvPr id="13" name="L6">
            <a:extLst>
              <a:ext uri="{FF2B5EF4-FFF2-40B4-BE49-F238E27FC236}">
                <a16:creationId xmlns:a16="http://schemas.microsoft.com/office/drawing/2014/main" id="{4D17D619-EE61-EED9-2DD4-1829317B6017}"/>
              </a:ext>
            </a:extLst>
          </p:cNvPr>
          <p:cNvSpPr/>
          <p:nvPr userDrawn="1"/>
        </p:nvSpPr>
        <p:spPr>
          <a:xfrm>
            <a:off x="0" y="1832327"/>
            <a:ext cx="11760926" cy="5025671"/>
          </a:xfrm>
          <a:prstGeom prst="round1Rect">
            <a:avLst>
              <a:gd name="adj" fmla="val 9654"/>
            </a:avLst>
          </a:prstGeom>
          <a:solidFill>
            <a:srgbClr val="EAEAEA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rgbClr val="D0EAC1"/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8DE5365-51E0-F61F-85A6-8BC8CFE0ED02}"/>
              </a:ext>
            </a:extLst>
          </p:cNvPr>
          <p:cNvSpPr/>
          <p:nvPr userDrawn="1"/>
        </p:nvSpPr>
        <p:spPr>
          <a:xfrm>
            <a:off x="147217" y="1338741"/>
            <a:ext cx="3390384" cy="779184"/>
          </a:xfrm>
          <a:prstGeom prst="roundRect">
            <a:avLst>
              <a:gd name="adj" fmla="val 50000"/>
            </a:avLst>
          </a:prstGeom>
          <a:solidFill>
            <a:srgbClr val="D0EA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5312943-DF51-8DE0-F586-DEA9EA6CDC23}"/>
              </a:ext>
            </a:extLst>
          </p:cNvPr>
          <p:cNvSpPr/>
          <p:nvPr userDrawn="1"/>
        </p:nvSpPr>
        <p:spPr>
          <a:xfrm>
            <a:off x="475163" y="1483987"/>
            <a:ext cx="2734491" cy="4615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7E2AD9D-ADFE-3F13-9E69-70FE4AE61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63" y="1496624"/>
            <a:ext cx="2734490" cy="460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Saira SemiBold"/>
              </a:defRPr>
            </a:lvl1pPr>
          </a:lstStyle>
          <a:p>
            <a:pPr lvl="0"/>
            <a:r>
              <a:rPr lang="de-DE"/>
              <a:t>Lorem Ipsum</a:t>
            </a:r>
          </a:p>
        </p:txBody>
      </p:sp>
      <p:sp>
        <p:nvSpPr>
          <p:cNvPr id="17" name="Rechteck: obere Ecken abgerundet 16">
            <a:extLst>
              <a:ext uri="{FF2B5EF4-FFF2-40B4-BE49-F238E27FC236}">
                <a16:creationId xmlns:a16="http://schemas.microsoft.com/office/drawing/2014/main" id="{0E6C565A-F01E-7BC6-5B07-EB18D76E1834}"/>
              </a:ext>
            </a:extLst>
          </p:cNvPr>
          <p:cNvSpPr/>
          <p:nvPr userDrawn="1"/>
        </p:nvSpPr>
        <p:spPr>
          <a:xfrm>
            <a:off x="0" y="0"/>
            <a:ext cx="12192000" cy="1297577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7BBF2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BB129FE5-2325-095A-7351-63CAD2936795}"/>
              </a:ext>
            </a:extLst>
          </p:cNvPr>
          <p:cNvSpPr/>
          <p:nvPr userDrawn="1"/>
        </p:nvSpPr>
        <p:spPr>
          <a:xfrm>
            <a:off x="2174563" y="-154614"/>
            <a:ext cx="6796894" cy="913049"/>
          </a:xfrm>
          <a:prstGeom prst="roundRect">
            <a:avLst>
              <a:gd name="adj" fmla="val 4206"/>
            </a:avLst>
          </a:prstGeom>
          <a:solidFill>
            <a:srgbClr val="0615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96145C9-8ABD-22B1-825A-802A027D1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563" y="0"/>
            <a:ext cx="2832412" cy="758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7BBF2C"/>
                </a:solidFill>
                <a:latin typeface="Saira SemiBold"/>
              </a:defRPr>
            </a:lvl1pPr>
          </a:lstStyle>
          <a:p>
            <a:pPr lvl="0"/>
            <a:r>
              <a:rPr lang="de-DE"/>
              <a:t>LOREM IPSUM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FE32C41-7F7D-0698-D594-BC6C8D96A537}"/>
              </a:ext>
            </a:extLst>
          </p:cNvPr>
          <p:cNvSpPr/>
          <p:nvPr userDrawn="1"/>
        </p:nvSpPr>
        <p:spPr>
          <a:xfrm>
            <a:off x="475163" y="-154614"/>
            <a:ext cx="1276997" cy="913049"/>
          </a:xfrm>
          <a:prstGeom prst="roundRect">
            <a:avLst>
              <a:gd name="adj" fmla="val 4206"/>
            </a:avLst>
          </a:prstGeom>
          <a:solidFill>
            <a:srgbClr val="0615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86C178BA-551D-E8DE-9919-0FB35D19D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163" y="-4273"/>
            <a:ext cx="1276997" cy="7627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7BBF2C"/>
                </a:solidFill>
                <a:latin typeface="Saira SemiBold"/>
              </a:defRPr>
            </a:lvl1pPr>
          </a:lstStyle>
          <a:p>
            <a:pPr lvl="0"/>
            <a:r>
              <a:rPr lang="de-DE"/>
              <a:t>L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61D68459-FBED-58E6-65CF-65B941E16E73}"/>
              </a:ext>
            </a:extLst>
          </p:cNvPr>
          <p:cNvSpPr/>
          <p:nvPr userDrawn="1"/>
        </p:nvSpPr>
        <p:spPr>
          <a:xfrm>
            <a:off x="10651649" y="-812799"/>
            <a:ext cx="1276997" cy="1571234"/>
          </a:xfrm>
          <a:prstGeom prst="roundRect">
            <a:avLst>
              <a:gd name="adj" fmla="val 47127"/>
            </a:avLst>
          </a:prstGeom>
          <a:solidFill>
            <a:srgbClr val="0615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AA5E6DA8-BB68-AD98-937B-5401A24775CD}"/>
              </a:ext>
            </a:extLst>
          </p:cNvPr>
          <p:cNvSpPr/>
          <p:nvPr userDrawn="1"/>
        </p:nvSpPr>
        <p:spPr>
          <a:xfrm>
            <a:off x="5011738" y="85433"/>
            <a:ext cx="3863975" cy="584201"/>
          </a:xfrm>
          <a:prstGeom prst="roundRect">
            <a:avLst>
              <a:gd name="adj" fmla="val 7843"/>
            </a:avLst>
          </a:prstGeom>
          <a:solidFill>
            <a:srgbClr val="061520"/>
          </a:solidFill>
          <a:ln>
            <a:solidFill>
              <a:srgbClr val="7BBF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991D7303-2A9A-7E32-D4D3-128F38A26ED8}"/>
              </a:ext>
            </a:extLst>
          </p:cNvPr>
          <p:cNvSpPr/>
          <p:nvPr userDrawn="1"/>
        </p:nvSpPr>
        <p:spPr>
          <a:xfrm rot="5400000">
            <a:off x="5006777" y="285234"/>
            <a:ext cx="165150" cy="142371"/>
          </a:xfrm>
          <a:prstGeom prst="triangle">
            <a:avLst/>
          </a:prstGeom>
          <a:solidFill>
            <a:srgbClr val="7BBF2C"/>
          </a:solidFill>
          <a:ln w="31750" cap="rnd">
            <a:solidFill>
              <a:srgbClr val="7BBF2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D577D80B-28AC-5FF6-E5E1-69FAA5141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7891" y="147915"/>
            <a:ext cx="3416300" cy="485775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rgbClr val="80C62E"/>
                </a:solidFill>
                <a:latin typeface="Saira"/>
              </a:defRPr>
            </a:lvl1pPr>
          </a:lstStyle>
          <a:p>
            <a:pPr lvl="0"/>
            <a:r>
              <a:rPr lang="de-DE" err="1">
                <a:latin typeface="Saira"/>
              </a:rPr>
              <a:t>Lorem</a:t>
            </a:r>
            <a:r>
              <a:rPr lang="de-DE">
                <a:latin typeface="Saira"/>
              </a:rPr>
              <a:t> Ipsum</a:t>
            </a:r>
            <a:endParaRPr lang="de-DE"/>
          </a:p>
        </p:txBody>
      </p:sp>
      <p:pic>
        <p:nvPicPr>
          <p:cNvPr id="7" name="Grafik 6" descr="Ein Bild, das Reihe, Design enthält.&#10;&#10;Automatisch generierte Beschreibung">
            <a:extLst>
              <a:ext uri="{FF2B5EF4-FFF2-40B4-BE49-F238E27FC236}">
                <a16:creationId xmlns:a16="http://schemas.microsoft.com/office/drawing/2014/main" id="{38292553-CD54-7307-A0BB-D495FDA50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49" y="118766"/>
            <a:ext cx="500596" cy="50471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18A2A8E-7641-3301-CAF3-892D6A15A409}"/>
              </a:ext>
            </a:extLst>
          </p:cNvPr>
          <p:cNvSpPr/>
          <p:nvPr userDrawn="1"/>
        </p:nvSpPr>
        <p:spPr>
          <a:xfrm>
            <a:off x="5228758" y="28835"/>
            <a:ext cx="401240" cy="122587"/>
          </a:xfrm>
          <a:prstGeom prst="rect">
            <a:avLst/>
          </a:prstGeom>
          <a:solidFill>
            <a:srgbClr val="0615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>
                <a:solidFill>
                  <a:srgbClr val="7BBF2C"/>
                </a:solidFill>
                <a:latin typeface="Saira" pitchFamily="2" charset="0"/>
              </a:rPr>
              <a:t>Definition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4CC33A1E-0E88-92A8-12FC-0FBAC37A6172}"/>
              </a:ext>
            </a:extLst>
          </p:cNvPr>
          <p:cNvSpPr/>
          <p:nvPr userDrawn="1"/>
        </p:nvSpPr>
        <p:spPr>
          <a:xfrm>
            <a:off x="11039849" y="116323"/>
            <a:ext cx="500595" cy="5885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4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57EF3BF-B0B6-9DFA-215E-9F1D4398D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037" y="859500"/>
            <a:ext cx="11233950" cy="339773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999" b="0">
                <a:solidFill>
                  <a:schemeClr val="accent3"/>
                </a:solidFill>
              </a:rPr>
              <a:t>Subhead Here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FE772A7-A253-E5CB-CFA4-A6B2C1294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37" y="441325"/>
            <a:ext cx="11233150" cy="503238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Insert Page Title</a:t>
            </a:r>
          </a:p>
        </p:txBody>
      </p:sp>
    </p:spTree>
    <p:extLst>
      <p:ext uri="{BB962C8B-B14F-4D97-AF65-F5344CB8AC3E}">
        <p14:creationId xmlns:p14="http://schemas.microsoft.com/office/powerpoint/2010/main" val="9824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4EB82-9A66-0D25-ACFA-1B5847B4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0325F1-07F8-2256-A15E-625B65EF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3437C-D405-F967-6BA5-9B9EF731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D8B7D-A317-E540-3CE1-1665113D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A038A2-0CD6-65F3-7CA7-1E63CE22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2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D830F-5469-1F67-5CA5-B135B6CD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B66765-B897-8ACD-9813-91E38881E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F1E050-2702-4E0E-1FED-D3752BF3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F2D02-7B4D-D336-24D1-D869FA16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0F631B-429C-5117-A416-1E8413D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7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883D5-D608-27C3-7FED-97081D26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8CAFEE-6FFB-31D3-79C7-02AC6C651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2B847C-A9EE-264A-374B-BB995D3A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55BE00-8C9C-B7BD-0D40-A80FB713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0A2F5B-ECAA-F386-95CB-05D50592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3F09AB-B353-945A-F815-C7D0150F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18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43EE2-C65C-AFD7-9EA9-757CEC18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E1A4C-7DDC-B888-BAF8-304AB68D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A0F3CE-0DFB-2498-5B23-C8C0CA23B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D674F-694A-960B-1C93-3BA2A6A87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EA2BA5-4BEA-D9A8-2DF8-24F81D072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E2CA6D-D33F-90FD-2279-B6389006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11AC74-225B-CF64-41AC-37EA56C9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C4C704-2FCE-EBAC-C80C-44DD7D84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3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0AE10-8A12-60A0-4550-3946C44E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97BFCC-F1D0-F046-A91B-7DC299F8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83989C-87F7-C509-7B6F-038D25C0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DEDCB5-2473-FA9E-9762-03539DAA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55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407C2F-8DB4-4C24-9490-24DFE2F6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42FA1F-BC8E-5826-13AE-6180DA8A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58EB6E-7005-7193-4C90-477DE294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18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78F4B-AA37-D179-7F1C-36BA7AFA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380EF9-31C4-B922-77D2-5085DCC7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BF823A-0D61-4EAA-6083-AEDCB7385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C4AEAE-9966-A2D6-6B30-61E7FFF6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3EBDDA-CB35-9AB5-1F0B-09009E3D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65155A-24E7-6BFB-2379-ED95E731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65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C5FE-3A1A-9B9C-2D84-73CB4313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CAB76C5-7FE8-71A7-4E70-8746CAB56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3BDC8B-6AD1-4A6D-552B-F1DAF4D35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7BB0A8-38F7-5F7A-2A2C-8CCCE25C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CEC34A-3FF3-F0F4-6C40-D3B83DAF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397701-B751-70A5-BCF0-1C406663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84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736E7E-15C0-D0A3-5261-6840C99D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6EC167-6431-A1B7-E61D-072F9FB79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1EE3ED-CD10-6374-3153-0323F9D58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A2A14-94AA-4BF9-89A8-DDB5F92E747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2CDE1-F553-DBCA-2EB1-422998BD8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1FF6FD-FA7F-D414-1938-B10086467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D0BC4E-C60C-44F0-BA4A-C23CB4FF1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08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FC03E4-2EA5-A073-B912-9757B638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590" y="2454443"/>
            <a:ext cx="5839326" cy="2455630"/>
          </a:xfrm>
        </p:spPr>
        <p:txBody>
          <a:bodyPr/>
          <a:lstStyle/>
          <a:p>
            <a:r>
              <a:rPr lang="en-AU" sz="4000" dirty="0"/>
              <a:t>TechCircle Battery </a:t>
            </a:r>
            <a:br>
              <a:rPr lang="en-AU" sz="4000" b="1" dirty="0"/>
            </a:br>
            <a:r>
              <a:rPr lang="en-AU" sz="4000" b="1" dirty="0"/>
              <a:t>DPP data + DPP system</a:t>
            </a:r>
            <a:br>
              <a:rPr lang="en-AU" sz="4000" b="1" dirty="0"/>
            </a:br>
            <a:r>
              <a:rPr lang="en-AU" sz="4000" dirty="0"/>
              <a:t>Architectural Guardrails</a:t>
            </a:r>
            <a:br>
              <a:rPr lang="en-AU" sz="4400" b="1" dirty="0"/>
            </a:br>
            <a:br>
              <a:rPr lang="en-AU" sz="2800" b="1" dirty="0"/>
            </a:br>
            <a:r>
              <a:rPr lang="en-AU" sz="2800" dirty="0"/>
              <a:t>JEDI Jena Digital Innovation Hub 13.02.2025</a:t>
            </a:r>
            <a:br>
              <a:rPr lang="en-AU" sz="1800" i="1" dirty="0"/>
            </a:b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7883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846C2F35-AD89-066E-209D-34734AEE29BB}"/>
              </a:ext>
            </a:extLst>
          </p:cNvPr>
          <p:cNvSpPr/>
          <p:nvPr/>
        </p:nvSpPr>
        <p:spPr bwMode="gray">
          <a:xfrm>
            <a:off x="297712" y="952825"/>
            <a:ext cx="1197358" cy="308915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prstDash val="dash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kern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Optional</a:t>
            </a:r>
            <a:endParaRPr lang="en-US" sz="1200" kern="0">
              <a:solidFill>
                <a:srgbClr val="061520"/>
              </a:solidFill>
              <a:latin typeface="Saira" pitchFamily="2" charset="0"/>
              <a:ea typeface="Arial Unicode MS" pitchFamily="34" charset="-128"/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6DD14265-2512-3A30-1D6B-5F5F906A9EFF}"/>
              </a:ext>
            </a:extLst>
          </p:cNvPr>
          <p:cNvSpPr/>
          <p:nvPr/>
        </p:nvSpPr>
        <p:spPr bwMode="gray">
          <a:xfrm>
            <a:off x="297712" y="514827"/>
            <a:ext cx="1197358" cy="308915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050" kern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Mandatory</a:t>
            </a:r>
            <a:endParaRPr lang="en-US" sz="1200" kern="0">
              <a:solidFill>
                <a:srgbClr val="061520"/>
              </a:solidFill>
              <a:latin typeface="Saira" pitchFamily="2" charset="0"/>
              <a:ea typeface="Arial Unicode MS" pitchFamily="34" charset="-128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6DA0509B-3F5F-7235-A624-D7E0DFA78114}"/>
              </a:ext>
            </a:extLst>
          </p:cNvPr>
          <p:cNvSpPr txBox="1"/>
          <p:nvPr/>
        </p:nvSpPr>
        <p:spPr>
          <a:xfrm>
            <a:off x="297712" y="194958"/>
            <a:ext cx="6974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Legend</a:t>
            </a: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E42FA495-B231-1684-7293-AA708A65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5309" y="281862"/>
            <a:ext cx="1064377" cy="808517"/>
          </a:xfrm>
          <a:prstGeom prst="rect">
            <a:avLst/>
          </a:prstGeom>
        </p:spPr>
      </p:pic>
      <p:pic>
        <p:nvPicPr>
          <p:cNvPr id="11" name="Grafik 10" descr="Benutzer mit einfarbiger Füllung">
            <a:extLst>
              <a:ext uri="{FF2B5EF4-FFF2-40B4-BE49-F238E27FC236}">
                <a16:creationId xmlns:a16="http://schemas.microsoft.com/office/drawing/2014/main" id="{87AE1B07-47B4-11CE-97FB-D499B8B21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4160" y="277403"/>
            <a:ext cx="914400" cy="914400"/>
          </a:xfrm>
          <a:prstGeom prst="rect">
            <a:avLst/>
          </a:prstGeom>
        </p:spPr>
      </p:pic>
      <p:pic>
        <p:nvPicPr>
          <p:cNvPr id="34" name="Grafik 33" descr="Marke Kreuz mit einfarbiger Füllung">
            <a:hlinkClick r:id="rId6" action="ppaction://hlinksldjump"/>
            <a:extLst>
              <a:ext uri="{FF2B5EF4-FFF2-40B4-BE49-F238E27FC236}">
                <a16:creationId xmlns:a16="http://schemas.microsoft.com/office/drawing/2014/main" id="{83EAE16D-0E86-5AF8-169E-851AD08BD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020" y="0"/>
            <a:ext cx="627024" cy="627024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52C8748C-1944-8870-E852-74EE5CAC5AF7}"/>
              </a:ext>
            </a:extLst>
          </p:cNvPr>
          <p:cNvSpPr txBox="1"/>
          <p:nvPr/>
        </p:nvSpPr>
        <p:spPr>
          <a:xfrm>
            <a:off x="11555020" y="562132"/>
            <a:ext cx="627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>
                <a:latin typeface="Saira" pitchFamily="2" charset="0"/>
              </a:rPr>
              <a:t>CLOSE</a:t>
            </a:r>
          </a:p>
        </p:txBody>
      </p:sp>
      <p:sp>
        <p:nvSpPr>
          <p:cNvPr id="10" name="Down Arrow 53">
            <a:extLst>
              <a:ext uri="{FF2B5EF4-FFF2-40B4-BE49-F238E27FC236}">
                <a16:creationId xmlns:a16="http://schemas.microsoft.com/office/drawing/2014/main" id="{191B6CA3-64E7-0A13-BF0D-0CAF8E6F6591}"/>
              </a:ext>
            </a:extLst>
          </p:cNvPr>
          <p:cNvSpPr/>
          <p:nvPr/>
        </p:nvSpPr>
        <p:spPr bwMode="gray">
          <a:xfrm>
            <a:off x="9086692" y="1879346"/>
            <a:ext cx="989337" cy="3322282"/>
          </a:xfrm>
          <a:prstGeom prst="downArrow">
            <a:avLst>
              <a:gd name="adj1" fmla="val 50000"/>
              <a:gd name="adj2" fmla="val 33873"/>
            </a:avLst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54" tIns="71962" rIns="89954" bIns="71962" rtlCol="0" anchor="ctr"/>
          <a:lstStyle/>
          <a:p>
            <a:pPr algn="ctr" defTabSz="91385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sz="1798" kern="0" err="1">
              <a:solidFill>
                <a:srgbClr val="000000"/>
              </a:solidFill>
              <a:latin typeface="Sair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Down Arrow 53">
            <a:extLst>
              <a:ext uri="{FF2B5EF4-FFF2-40B4-BE49-F238E27FC236}">
                <a16:creationId xmlns:a16="http://schemas.microsoft.com/office/drawing/2014/main" id="{B456FCB2-926D-BF5E-C004-856B0FDC9364}"/>
              </a:ext>
            </a:extLst>
          </p:cNvPr>
          <p:cNvSpPr/>
          <p:nvPr/>
        </p:nvSpPr>
        <p:spPr bwMode="gray">
          <a:xfrm>
            <a:off x="5943827" y="1879346"/>
            <a:ext cx="989337" cy="3322282"/>
          </a:xfrm>
          <a:prstGeom prst="downArrow">
            <a:avLst>
              <a:gd name="adj1" fmla="val 50000"/>
              <a:gd name="adj2" fmla="val 33873"/>
            </a:avLst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54" tIns="71962" rIns="89954" bIns="71962" rtlCol="0" anchor="ctr"/>
          <a:lstStyle/>
          <a:p>
            <a:pPr algn="ctr" defTabSz="91385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sz="1798" kern="0" err="1">
              <a:solidFill>
                <a:srgbClr val="000000"/>
              </a:solidFill>
              <a:latin typeface="Sair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Down Arrow 53">
            <a:extLst>
              <a:ext uri="{FF2B5EF4-FFF2-40B4-BE49-F238E27FC236}">
                <a16:creationId xmlns:a16="http://schemas.microsoft.com/office/drawing/2014/main" id="{7E738EDF-F9F2-9372-D054-404EBE9B128E}"/>
              </a:ext>
            </a:extLst>
          </p:cNvPr>
          <p:cNvSpPr/>
          <p:nvPr/>
        </p:nvSpPr>
        <p:spPr bwMode="gray">
          <a:xfrm>
            <a:off x="2391790" y="1879346"/>
            <a:ext cx="989337" cy="3322282"/>
          </a:xfrm>
          <a:prstGeom prst="downArrow">
            <a:avLst>
              <a:gd name="adj1" fmla="val 50000"/>
              <a:gd name="adj2" fmla="val 33873"/>
            </a:avLst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54" tIns="71962" rIns="89954" bIns="71962" rtlCol="0" anchor="ctr"/>
          <a:lstStyle/>
          <a:p>
            <a:pPr algn="ctr" defTabSz="91385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sz="1798" kern="0" err="1">
              <a:solidFill>
                <a:srgbClr val="000000"/>
              </a:solidFill>
              <a:latin typeface="Sair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2ADF5BA2-2EA4-61B6-44E2-3927CB8C56A4}"/>
              </a:ext>
            </a:extLst>
          </p:cNvPr>
          <p:cNvSpPr txBox="1"/>
          <p:nvPr/>
        </p:nvSpPr>
        <p:spPr>
          <a:xfrm>
            <a:off x="8446177" y="1123335"/>
            <a:ext cx="2439770" cy="55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  <a:t>&lt;Actor&gt; </a:t>
            </a:r>
            <a:b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</a:b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  <a:cs typeface="Arial Unicode MS" pitchFamily="34" charset="-128"/>
              </a:rPr>
              <a:t>Manufacturer 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5DFDE3EB-C2BB-D4A4-FBD3-3D196771939E}"/>
              </a:ext>
            </a:extLst>
          </p:cNvPr>
          <p:cNvSpPr txBox="1"/>
          <p:nvPr/>
        </p:nvSpPr>
        <p:spPr>
          <a:xfrm>
            <a:off x="5329500" y="1151098"/>
            <a:ext cx="2217988" cy="55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  <a:t>&lt;Actor&gt;</a:t>
            </a:r>
            <a:b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</a:b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  <a:t>Asset manager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E745706E-CBCB-645E-FECD-03CB000FBA21}"/>
              </a:ext>
            </a:extLst>
          </p:cNvPr>
          <p:cNvSpPr txBox="1"/>
          <p:nvPr/>
        </p:nvSpPr>
        <p:spPr>
          <a:xfrm>
            <a:off x="2005490" y="1119211"/>
            <a:ext cx="1877671" cy="55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  <a:t>&lt;Actor&gt;</a:t>
            </a:r>
            <a:b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</a:b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  <a:t>Machine/plant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5D5781F-C961-83CE-B945-D6BE4D71B577}"/>
              </a:ext>
            </a:extLst>
          </p:cNvPr>
          <p:cNvSpPr/>
          <p:nvPr/>
        </p:nvSpPr>
        <p:spPr bwMode="gray">
          <a:xfrm>
            <a:off x="1247276" y="2085812"/>
            <a:ext cx="3278363" cy="632137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&lt;action, operation&gt;</a:t>
            </a:r>
          </a:p>
        </p:txBody>
      </p: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BC41890D-1765-269F-FECB-18540C8EE6E3}"/>
              </a:ext>
            </a:extLst>
          </p:cNvPr>
          <p:cNvSpPr/>
          <p:nvPr/>
        </p:nvSpPr>
        <p:spPr bwMode="gray">
          <a:xfrm>
            <a:off x="4980835" y="3122855"/>
            <a:ext cx="2915318" cy="684060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&lt;action, operation&gt;</a:t>
            </a:r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8BE65150-3F96-9C16-CA83-0B861CDC9882}"/>
              </a:ext>
            </a:extLst>
          </p:cNvPr>
          <p:cNvSpPr/>
          <p:nvPr/>
        </p:nvSpPr>
        <p:spPr bwMode="gray">
          <a:xfrm>
            <a:off x="8247652" y="4072461"/>
            <a:ext cx="2667416" cy="663596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&lt;action, operation&gt;</a:t>
            </a:r>
          </a:p>
        </p:txBody>
      </p:sp>
      <p:sp>
        <p:nvSpPr>
          <p:cNvPr id="40" name="Rounded Rectangle 49">
            <a:extLst>
              <a:ext uri="{FF2B5EF4-FFF2-40B4-BE49-F238E27FC236}">
                <a16:creationId xmlns:a16="http://schemas.microsoft.com/office/drawing/2014/main" id="{C7AC7A1F-3AB1-8CC2-0590-FBA9A7B43B69}"/>
              </a:ext>
            </a:extLst>
          </p:cNvPr>
          <p:cNvSpPr/>
          <p:nvPr/>
        </p:nvSpPr>
        <p:spPr bwMode="gray">
          <a:xfrm>
            <a:off x="1641178" y="5225315"/>
            <a:ext cx="9088644" cy="966849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61520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Systems (i.e. ERP, MES etc.)</a:t>
            </a:r>
          </a:p>
        </p:txBody>
      </p:sp>
      <p:pic>
        <p:nvPicPr>
          <p:cNvPr id="50" name="Grafik 49" descr="Roboterhand mit einfarbiger Füllung">
            <a:extLst>
              <a:ext uri="{FF2B5EF4-FFF2-40B4-BE49-F238E27FC236}">
                <a16:creationId xmlns:a16="http://schemas.microsoft.com/office/drawing/2014/main" id="{693F8CEC-C5EB-64F5-041A-199C76C65D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4330" y="176019"/>
            <a:ext cx="914400" cy="9144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A35BE49-F4B9-E8EC-B687-7780EC4FE426}"/>
              </a:ext>
            </a:extLst>
          </p:cNvPr>
          <p:cNvSpPr/>
          <p:nvPr/>
        </p:nvSpPr>
        <p:spPr>
          <a:xfrm>
            <a:off x="1368170" y="1978435"/>
            <a:ext cx="195915" cy="1959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latin typeface="Saira" pitchFamily="2" charset="0"/>
              </a:rPr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A0819E0-BCFB-A352-F6A5-D5EA6D794C76}"/>
              </a:ext>
            </a:extLst>
          </p:cNvPr>
          <p:cNvSpPr/>
          <p:nvPr/>
        </p:nvSpPr>
        <p:spPr>
          <a:xfrm>
            <a:off x="5220555" y="3017552"/>
            <a:ext cx="195915" cy="1959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latin typeface="Saira" pitchFamily="2" charset="0"/>
              </a:rPr>
              <a:t>2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BC75510-038E-8C6C-81F3-882765B82F30}"/>
              </a:ext>
            </a:extLst>
          </p:cNvPr>
          <p:cNvSpPr/>
          <p:nvPr/>
        </p:nvSpPr>
        <p:spPr>
          <a:xfrm>
            <a:off x="8472367" y="3966670"/>
            <a:ext cx="195915" cy="1959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latin typeface="Saira" pitchFamily="2" charset="0"/>
              </a:rPr>
              <a:t>3</a:t>
            </a:r>
          </a:p>
        </p:txBody>
      </p:sp>
      <p:sp>
        <p:nvSpPr>
          <p:cNvPr id="6" name="Rounded Rectangle 49">
            <a:extLst>
              <a:ext uri="{FF2B5EF4-FFF2-40B4-BE49-F238E27FC236}">
                <a16:creationId xmlns:a16="http://schemas.microsoft.com/office/drawing/2014/main" id="{49693708-0A20-9B3F-BFC4-AD79BE2B1E41}"/>
              </a:ext>
            </a:extLst>
          </p:cNvPr>
          <p:cNvSpPr/>
          <p:nvPr/>
        </p:nvSpPr>
        <p:spPr bwMode="gray">
          <a:xfrm>
            <a:off x="1229428" y="3843252"/>
            <a:ext cx="3296211" cy="75414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prstDash val="dash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&lt;Optional operation&gt;</a:t>
            </a:r>
            <a:endParaRPr lang="en-US" sz="1200" kern="0" dirty="0">
              <a:solidFill>
                <a:srgbClr val="061520"/>
              </a:solidFill>
              <a:latin typeface="Saira" pitchFamily="2" charset="0"/>
              <a:ea typeface="Arial Unicode MS" pitchFamily="34" charset="-128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5A86803-A010-BFAC-BC6A-CB8647636BF4}"/>
              </a:ext>
            </a:extLst>
          </p:cNvPr>
          <p:cNvSpPr/>
          <p:nvPr/>
        </p:nvSpPr>
        <p:spPr>
          <a:xfrm>
            <a:off x="1416661" y="3730924"/>
            <a:ext cx="195915" cy="1959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de-DE" sz="1050" dirty="0">
                <a:solidFill>
                  <a:schemeClr val="bg1"/>
                </a:solidFill>
                <a:latin typeface="Saira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0838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C44A3DD-A839-652E-6457-CD080AE3C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&lt;# </a:t>
            </a:r>
            <a:r>
              <a:rPr lang="de-DE" dirty="0" err="1"/>
              <a:t>Your</a:t>
            </a:r>
            <a:r>
              <a:rPr lang="de-DE" dirty="0"/>
              <a:t> Use Case&gt;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AD12C3-A168-9052-AA0D-FE2547D19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3E4EEB-3884-3607-3178-0114795E77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6E075E-8B36-4AAD-5B10-152FC9D2B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8E1AB5-2490-48A6-51EE-8D8207479F09}"/>
              </a:ext>
            </a:extLst>
          </p:cNvPr>
          <p:cNvSpPr txBox="1"/>
          <p:nvPr/>
        </p:nvSpPr>
        <p:spPr>
          <a:xfrm>
            <a:off x="475163" y="2478406"/>
            <a:ext cx="10778625" cy="22159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 fontAlgn="base"/>
            <a:r>
              <a:rPr lang="en-US" sz="1200" b="1" dirty="0">
                <a:latin typeface="Saira SemiBold" pitchFamily="2" charset="0"/>
              </a:rPr>
              <a:t>Challenge: </a:t>
            </a:r>
            <a:r>
              <a:rPr lang="en-US" sz="1200" dirty="0">
                <a:latin typeface="Saira SemiBold" pitchFamily="2" charset="0"/>
              </a:rPr>
              <a:t>&lt;</a:t>
            </a:r>
            <a:r>
              <a:rPr lang="en-US" sz="1200" dirty="0">
                <a:latin typeface="Saira" pitchFamily="2" charset="0"/>
              </a:rPr>
              <a:t>Describe the intention of your use case.&gt;</a:t>
            </a:r>
          </a:p>
          <a:p>
            <a:pPr algn="l" rtl="0" fontAlgn="base"/>
            <a:endParaRPr lang="en-US" sz="1200" dirty="0">
              <a:latin typeface="Saira" pitchFamily="2" charset="0"/>
            </a:endParaRPr>
          </a:p>
          <a:p>
            <a:pPr algn="l" rtl="0" fontAlgn="base"/>
            <a:r>
              <a:rPr lang="en-US" sz="1200" b="1" dirty="0">
                <a:latin typeface="Saira SemiBold" pitchFamily="2" charset="0"/>
              </a:rPr>
              <a:t>Description: </a:t>
            </a:r>
            <a:r>
              <a:rPr lang="en-US" sz="1200" dirty="0">
                <a:latin typeface="Saira SemiBold" pitchFamily="2" charset="0"/>
              </a:rPr>
              <a:t>&lt;Describe details of previous defined </a:t>
            </a:r>
            <a:r>
              <a:rPr lang="en-US" sz="1200" b="1" dirty="0">
                <a:latin typeface="Saira SemiBold" pitchFamily="2" charset="0"/>
              </a:rPr>
              <a:t>interaction</a:t>
            </a:r>
            <a:r>
              <a:rPr lang="en-US" sz="1200" dirty="0">
                <a:latin typeface="Saira SemiBold" pitchFamily="2" charset="0"/>
              </a:rPr>
              <a:t> between or within an </a:t>
            </a:r>
            <a:r>
              <a:rPr lang="en-US" sz="1200" b="1" dirty="0">
                <a:latin typeface="Saira SemiBold" pitchFamily="2" charset="0"/>
              </a:rPr>
              <a:t>actor</a:t>
            </a:r>
            <a:r>
              <a:rPr lang="en-US" sz="1200" dirty="0">
                <a:latin typeface="Saira SemiBold" pitchFamily="2" charset="0"/>
              </a:rPr>
              <a:t> you’ve placed in the </a:t>
            </a:r>
            <a:r>
              <a:rPr lang="en-US" sz="1200" dirty="0" err="1">
                <a:latin typeface="Saira SemiBold" pitchFamily="2" charset="0"/>
              </a:rPr>
              <a:t>swimlane</a:t>
            </a:r>
            <a:r>
              <a:rPr lang="en-US" sz="1200" dirty="0">
                <a:latin typeface="Saira SemiBold" pitchFamily="2" charset="0"/>
              </a:rPr>
              <a:t>: What is important? What is the outcome/ interface/ data details etc. </a:t>
            </a:r>
            <a:r>
              <a:rPr lang="en-US" sz="1200" b="1" dirty="0">
                <a:latin typeface="Saira SemiBold" pitchFamily="2" charset="0"/>
              </a:rPr>
              <a:t>operations/ actions</a:t>
            </a:r>
            <a:r>
              <a:rPr lang="en-US" sz="1200" dirty="0">
                <a:latin typeface="Saira SemiBold" pitchFamily="2" charset="0"/>
              </a:rPr>
              <a:t> are based on or make use of.&gt;</a:t>
            </a:r>
          </a:p>
          <a:p>
            <a:pPr algn="l" rtl="0" fontAlgn="base"/>
            <a:endParaRPr lang="en-US" sz="1200" dirty="0">
              <a:latin typeface="Saira" pitchFamily="2" charset="0"/>
            </a:endParaRPr>
          </a:p>
          <a:p>
            <a:pPr algn="l" rtl="0" fontAlgn="base"/>
            <a:r>
              <a:rPr lang="en-US" sz="1200" b="1" dirty="0">
                <a:latin typeface="Saira SemiBold" pitchFamily="2" charset="0"/>
              </a:rPr>
              <a:t>Roles/personas: </a:t>
            </a:r>
            <a:r>
              <a:rPr lang="en-US" sz="1200" dirty="0">
                <a:latin typeface="Saira SemiBold" pitchFamily="2" charset="0"/>
              </a:rPr>
              <a:t>&lt;Stakeholders involved within your use case: </a:t>
            </a:r>
            <a:r>
              <a:rPr lang="en-US" sz="1200" b="1" dirty="0">
                <a:latin typeface="Saira SemiBold" pitchFamily="2" charset="0"/>
              </a:rPr>
              <a:t>Actors</a:t>
            </a:r>
            <a:r>
              <a:rPr lang="en-US" sz="1200" dirty="0">
                <a:latin typeface="Saira SemiBold" pitchFamily="2" charset="0"/>
              </a:rPr>
              <a:t> of your swim lane, reduced to people.&gt;</a:t>
            </a:r>
          </a:p>
          <a:p>
            <a:pPr algn="l" rtl="0" fontAlgn="base"/>
            <a:endParaRPr lang="en-US" sz="1200" dirty="0">
              <a:latin typeface="Saira" pitchFamily="2" charset="0"/>
            </a:endParaRPr>
          </a:p>
          <a:p>
            <a:pPr fontAlgn="base"/>
            <a:r>
              <a:rPr lang="en-US" sz="1200" b="1" dirty="0">
                <a:latin typeface="Saira SemiBold" pitchFamily="2" charset="0"/>
              </a:rPr>
              <a:t>Target group: </a:t>
            </a:r>
            <a:r>
              <a:rPr lang="en-US" sz="1200" dirty="0">
                <a:latin typeface="Saira SemiBold" pitchFamily="2" charset="0"/>
              </a:rPr>
              <a:t>&lt;Stakeholders interested in your use case: Who you write this for?&gt;</a:t>
            </a:r>
            <a:endParaRPr lang="en-US" sz="1200" dirty="0">
              <a:latin typeface="Saira" pitchFamily="2" charset="0"/>
            </a:endParaRPr>
          </a:p>
          <a:p>
            <a:pPr algn="l" rtl="0" fontAlgn="base"/>
            <a:endParaRPr lang="en-US" sz="1200" dirty="0">
              <a:latin typeface="Saira" pitchFamily="2" charset="0"/>
            </a:endParaRPr>
          </a:p>
          <a:p>
            <a:pPr algn="l" rtl="0" fontAlgn="base"/>
            <a:r>
              <a:rPr lang="en-US" sz="1200" b="1" dirty="0">
                <a:latin typeface="Saira SemiBold" pitchFamily="2" charset="0"/>
              </a:rPr>
              <a:t>Benefits &amp; value: </a:t>
            </a:r>
            <a:r>
              <a:rPr lang="en-US" sz="1200" dirty="0">
                <a:latin typeface="Saira SemiBold" pitchFamily="2" charset="0"/>
              </a:rPr>
              <a:t>&lt;Describe the value of the use case.&gt;</a:t>
            </a:r>
          </a:p>
          <a:p>
            <a:pPr algn="l" rtl="0" fontAlgn="base"/>
            <a:endParaRPr lang="en-US" sz="1200" dirty="0">
              <a:highlight>
                <a:srgbClr val="FFFFFF"/>
              </a:highlight>
              <a:latin typeface="Saira" pitchFamily="2" charset="0"/>
            </a:endParaRPr>
          </a:p>
          <a:p>
            <a:pPr fontAlgn="base"/>
            <a:r>
              <a:rPr lang="en-US" sz="1200" b="1" dirty="0">
                <a:latin typeface="Saira SemiBold" pitchFamily="2" charset="0"/>
              </a:rPr>
              <a:t>Supporting content: </a:t>
            </a:r>
            <a:r>
              <a:rPr lang="en-US" sz="1200" dirty="0">
                <a:latin typeface="Saira SemiBold" pitchFamily="2" charset="0"/>
              </a:rPr>
              <a:t>&lt;Relate to other use cases, especially when: 1) Another use case is required prior to your use case. 2) Your use case is the foundation for other use cases.</a:t>
            </a:r>
            <a:endParaRPr lang="en-US" sz="1200" dirty="0">
              <a:highlight>
                <a:srgbClr val="FFFFFF"/>
              </a:highlight>
              <a:latin typeface="Sair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2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981A-5D36-E77A-4C1D-7DB850DF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1015EFEC-42DB-B898-2600-38609EA4FD8F}"/>
              </a:ext>
            </a:extLst>
          </p:cNvPr>
          <p:cNvSpPr txBox="1">
            <a:spLocks/>
          </p:cNvSpPr>
          <p:nvPr/>
        </p:nvSpPr>
        <p:spPr>
          <a:xfrm>
            <a:off x="984758" y="952744"/>
            <a:ext cx="8160597" cy="339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i="0" kern="120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0" algn="l" defTabSz="1088231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Arial" charset="0"/>
              <a:buNone/>
              <a:defRPr sz="1600" kern="120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lang="en-US" sz="1600" kern="1200" noProof="0" dirty="0" smtClean="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1400" kern="120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200" kern="1200" baseline="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231" rtl="0" eaLnBrk="1" fontAlgn="auto" latinLnBrk="0" hangingPunct="1">
              <a:lnSpc>
                <a:spcPct val="100000"/>
              </a:lnSpc>
              <a:spcBef>
                <a:spcPts val="1799"/>
              </a:spcBef>
              <a:spcAft>
                <a:spcPts val="0"/>
              </a:spcAft>
              <a:buClr>
                <a:srgbClr val="101B3A"/>
              </a:buClr>
              <a:buSzPct val="80000"/>
              <a:buFontTx/>
              <a:buNone/>
              <a:tabLst/>
              <a:defRPr/>
            </a:pPr>
            <a:r>
              <a: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</a:t>
            </a: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sequence</a:t>
            </a:r>
            <a:r>
              <a: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diagram</a:t>
            </a:r>
            <a:r>
              <a: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Technology </a:t>
            </a: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specific</a:t>
            </a:r>
            <a:r>
              <a: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view</a:t>
            </a:r>
            <a:endParaRPr kumimoji="0" lang="de-DE" sz="1999" b="1" i="0" u="none" strike="noStrike" kern="1200" cap="none" spc="0" normalizeH="0" baseline="0" noProof="0" dirty="0">
              <a:ln>
                <a:noFill/>
              </a:ln>
              <a:solidFill>
                <a:srgbClr val="76B82A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74313382-6401-7D90-0641-5EADB6013297}"/>
              </a:ext>
            </a:extLst>
          </p:cNvPr>
          <p:cNvSpPr txBox="1">
            <a:spLocks/>
          </p:cNvSpPr>
          <p:nvPr/>
        </p:nvSpPr>
        <p:spPr>
          <a:xfrm>
            <a:off x="984758" y="441325"/>
            <a:ext cx="10729405" cy="503238"/>
          </a:xfrm>
          <a:prstGeom prst="rect">
            <a:avLst/>
          </a:prstGeom>
        </p:spPr>
        <p:txBody>
          <a:bodyPr lIns="0" tIns="0" rIns="0" bIns="0"/>
          <a:lstStyle>
            <a:lvl1pPr algn="l" defTabSz="1088231" rtl="0" eaLnBrk="1" latinLnBrk="0" hangingPunct="1">
              <a:spcBef>
                <a:spcPct val="0"/>
              </a:spcBef>
              <a:buNone/>
              <a:defRPr sz="2399" b="1" i="0" kern="1200" baseline="0">
                <a:solidFill>
                  <a:srgbClr val="06152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2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Process</a:t>
            </a:r>
            <a:r>
              <a:rPr kumimoji="0" lang="de-DE" sz="2399" b="1" i="0" u="none" strike="noStrike" kern="1200" cap="none" spc="0" normalizeH="0" baseline="0" noProof="0" dirty="0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House Kit: </a:t>
            </a:r>
            <a:r>
              <a:rPr kumimoji="0" lang="de-DE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Architectural</a:t>
            </a:r>
            <a:r>
              <a:rPr kumimoji="0" lang="de-DE" sz="2399" b="1" i="0" u="none" strike="noStrike" kern="1200" cap="none" spc="0" normalizeH="0" baseline="0" noProof="0" dirty="0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de-DE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Guardrails</a:t>
            </a:r>
            <a:endParaRPr kumimoji="0" lang="de-DE" sz="2399" b="1" i="0" u="none" strike="noStrike" kern="1200" cap="none" spc="0" normalizeH="0" baseline="0" noProof="0" dirty="0">
              <a:ln>
                <a:noFill/>
              </a:ln>
              <a:solidFill>
                <a:srgbClr val="06152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868B391-3D3F-5A60-239A-4F82260DB947}"/>
              </a:ext>
            </a:extLst>
          </p:cNvPr>
          <p:cNvSpPr/>
          <p:nvPr/>
        </p:nvSpPr>
        <p:spPr bwMode="gray">
          <a:xfrm>
            <a:off x="5430866" y="2039702"/>
            <a:ext cx="1837188" cy="525242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&lt;component&gt;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45EF3BE-537E-75EC-8DBD-C6105056CB97}"/>
              </a:ext>
            </a:extLst>
          </p:cNvPr>
          <p:cNvSpPr/>
          <p:nvPr/>
        </p:nvSpPr>
        <p:spPr bwMode="gray">
          <a:xfrm>
            <a:off x="7653920" y="2039702"/>
            <a:ext cx="1837188" cy="525242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&lt;component&gt;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9118F9B-9785-9860-6A95-087481D2398F}"/>
              </a:ext>
            </a:extLst>
          </p:cNvPr>
          <p:cNvSpPr/>
          <p:nvPr/>
        </p:nvSpPr>
        <p:spPr bwMode="gray">
          <a:xfrm>
            <a:off x="3207812" y="2039702"/>
            <a:ext cx="1837188" cy="525242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&lt;component&gt;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71FDDBD-FC3B-A431-2BA0-5EF417F37706}"/>
              </a:ext>
            </a:extLst>
          </p:cNvPr>
          <p:cNvCxnSpPr/>
          <p:nvPr/>
        </p:nvCxnSpPr>
        <p:spPr>
          <a:xfrm flipH="1">
            <a:off x="4126406" y="2564943"/>
            <a:ext cx="1" cy="25733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C50849-DCA7-9C2B-2622-ED537F9F2024}"/>
              </a:ext>
            </a:extLst>
          </p:cNvPr>
          <p:cNvCxnSpPr/>
          <p:nvPr/>
        </p:nvCxnSpPr>
        <p:spPr>
          <a:xfrm flipH="1">
            <a:off x="6414392" y="2564943"/>
            <a:ext cx="1" cy="25733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885986C-A146-AEE4-0D44-E61C065F7280}"/>
              </a:ext>
            </a:extLst>
          </p:cNvPr>
          <p:cNvCxnSpPr/>
          <p:nvPr/>
        </p:nvCxnSpPr>
        <p:spPr>
          <a:xfrm flipH="1">
            <a:off x="8572514" y="2564943"/>
            <a:ext cx="1" cy="25733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9972087E-1BE1-640F-BD0A-8FFCE19374DD}"/>
              </a:ext>
            </a:extLst>
          </p:cNvPr>
          <p:cNvSpPr/>
          <p:nvPr/>
        </p:nvSpPr>
        <p:spPr>
          <a:xfrm>
            <a:off x="3968888" y="2899955"/>
            <a:ext cx="278674" cy="1894114"/>
          </a:xfrm>
          <a:prstGeom prst="rect">
            <a:avLst/>
          </a:prstGeom>
          <a:solidFill>
            <a:schemeClr val="bg1"/>
          </a:solidFill>
          <a:ln w="19050">
            <a:solidFill>
              <a:srgbClr val="7BBF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DDF7622-6B6E-C9EB-F07D-2CF676667F6B}"/>
              </a:ext>
            </a:extLst>
          </p:cNvPr>
          <p:cNvSpPr/>
          <p:nvPr/>
        </p:nvSpPr>
        <p:spPr>
          <a:xfrm>
            <a:off x="6279174" y="3141850"/>
            <a:ext cx="278674" cy="790069"/>
          </a:xfrm>
          <a:prstGeom prst="rect">
            <a:avLst/>
          </a:prstGeom>
          <a:solidFill>
            <a:schemeClr val="bg1"/>
          </a:solidFill>
          <a:ln w="19050">
            <a:solidFill>
              <a:srgbClr val="7BBF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BF4F15A-D88E-18F6-8C00-B6D0EAFF2E32}"/>
              </a:ext>
            </a:extLst>
          </p:cNvPr>
          <p:cNvSpPr/>
          <p:nvPr/>
        </p:nvSpPr>
        <p:spPr>
          <a:xfrm>
            <a:off x="8423704" y="3496725"/>
            <a:ext cx="278674" cy="1297343"/>
          </a:xfrm>
          <a:prstGeom prst="rect">
            <a:avLst/>
          </a:prstGeom>
          <a:solidFill>
            <a:schemeClr val="bg1"/>
          </a:solidFill>
          <a:ln w="19050">
            <a:solidFill>
              <a:srgbClr val="7BBF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9923D19-0C85-569C-5CC6-6DC1555D0E3A}"/>
              </a:ext>
            </a:extLst>
          </p:cNvPr>
          <p:cNvCxnSpPr>
            <a:cxnSpLocks/>
          </p:cNvCxnSpPr>
          <p:nvPr/>
        </p:nvCxnSpPr>
        <p:spPr>
          <a:xfrm>
            <a:off x="1566485" y="3034937"/>
            <a:ext cx="2416466" cy="0"/>
          </a:xfrm>
          <a:prstGeom prst="straightConnector1">
            <a:avLst/>
          </a:prstGeom>
          <a:ln w="15875">
            <a:solidFill>
              <a:srgbClr val="7BBF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41696E9-25EA-E33D-2F01-38E78EC8B4BA}"/>
              </a:ext>
            </a:extLst>
          </p:cNvPr>
          <p:cNvCxnSpPr>
            <a:cxnSpLocks/>
          </p:cNvCxnSpPr>
          <p:nvPr/>
        </p:nvCxnSpPr>
        <p:spPr>
          <a:xfrm>
            <a:off x="4256271" y="3226525"/>
            <a:ext cx="2072567" cy="0"/>
          </a:xfrm>
          <a:prstGeom prst="straightConnector1">
            <a:avLst/>
          </a:prstGeom>
          <a:ln w="15875">
            <a:solidFill>
              <a:srgbClr val="7BBF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72AFB42-B116-1698-EDAC-872F42B4F3D0}"/>
              </a:ext>
            </a:extLst>
          </p:cNvPr>
          <p:cNvCxnSpPr>
            <a:cxnSpLocks/>
          </p:cNvCxnSpPr>
          <p:nvPr/>
        </p:nvCxnSpPr>
        <p:spPr>
          <a:xfrm>
            <a:off x="6557848" y="3580427"/>
            <a:ext cx="1865856" cy="23481"/>
          </a:xfrm>
          <a:prstGeom prst="straightConnector1">
            <a:avLst/>
          </a:prstGeom>
          <a:ln w="15875">
            <a:solidFill>
              <a:srgbClr val="7BBF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0943DB5-BF65-2EF0-1FFF-1B5FCC2489E2}"/>
              </a:ext>
            </a:extLst>
          </p:cNvPr>
          <p:cNvCxnSpPr>
            <a:cxnSpLocks/>
          </p:cNvCxnSpPr>
          <p:nvPr/>
        </p:nvCxnSpPr>
        <p:spPr>
          <a:xfrm flipH="1">
            <a:off x="4247562" y="4729958"/>
            <a:ext cx="4176142" cy="0"/>
          </a:xfrm>
          <a:prstGeom prst="straightConnector1">
            <a:avLst/>
          </a:prstGeom>
          <a:ln w="15875">
            <a:solidFill>
              <a:srgbClr val="7BBF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439A124-F080-DBFD-F902-6E9392892288}"/>
              </a:ext>
            </a:extLst>
          </p:cNvPr>
          <p:cNvCxnSpPr>
            <a:cxnSpLocks/>
          </p:cNvCxnSpPr>
          <p:nvPr/>
        </p:nvCxnSpPr>
        <p:spPr>
          <a:xfrm flipH="1">
            <a:off x="1578509" y="4202120"/>
            <a:ext cx="2381670" cy="0"/>
          </a:xfrm>
          <a:prstGeom prst="straightConnector1">
            <a:avLst/>
          </a:prstGeom>
          <a:ln w="15875">
            <a:solidFill>
              <a:srgbClr val="7BBF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9">
            <a:extLst>
              <a:ext uri="{FF2B5EF4-FFF2-40B4-BE49-F238E27FC236}">
                <a16:creationId xmlns:a16="http://schemas.microsoft.com/office/drawing/2014/main" id="{36671663-68A1-4CE3-B658-0A9689F79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3088" y="1943868"/>
            <a:ext cx="1064377" cy="808517"/>
          </a:xfrm>
          <a:prstGeom prst="rect">
            <a:avLst/>
          </a:prstGeom>
        </p:spPr>
      </p:pic>
      <p:sp>
        <p:nvSpPr>
          <p:cNvPr id="31" name="TextBox 25">
            <a:extLst>
              <a:ext uri="{FF2B5EF4-FFF2-40B4-BE49-F238E27FC236}">
                <a16:creationId xmlns:a16="http://schemas.microsoft.com/office/drawing/2014/main" id="{362E0758-E675-87FF-8959-6A98AF7BBD6E}"/>
              </a:ext>
            </a:extLst>
          </p:cNvPr>
          <p:cNvSpPr txBox="1"/>
          <p:nvPr/>
        </p:nvSpPr>
        <p:spPr>
          <a:xfrm>
            <a:off x="742557" y="2865171"/>
            <a:ext cx="1647858" cy="55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  <a:t>&lt;Actor&gt;</a:t>
            </a:r>
            <a:b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</a:br>
            <a:r>
              <a:rPr lang="en-US" sz="1798" kern="0" dirty="0">
                <a:solidFill>
                  <a:srgbClr val="061520"/>
                </a:solidFill>
                <a:latin typeface="Saira SemiBold" pitchFamily="2" charset="0"/>
                <a:ea typeface="Arial Unicode MS" pitchFamily="34" charset="-128"/>
              </a:rPr>
              <a:t>Asset manager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164582FD-8D59-D7D6-64F3-D2220C18A49A}"/>
              </a:ext>
            </a:extLst>
          </p:cNvPr>
          <p:cNvCxnSpPr/>
          <p:nvPr/>
        </p:nvCxnSpPr>
        <p:spPr>
          <a:xfrm flipH="1">
            <a:off x="1566485" y="2560355"/>
            <a:ext cx="1" cy="257331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5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7E9E7-2A71-6078-D61E-2C3D85AE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>
            <a:extLst>
              <a:ext uri="{FF2B5EF4-FFF2-40B4-BE49-F238E27FC236}">
                <a16:creationId xmlns:a16="http://schemas.microsoft.com/office/drawing/2014/main" id="{FE0F9AEE-41F4-037F-73D9-85CA91BF39DA}"/>
              </a:ext>
            </a:extLst>
          </p:cNvPr>
          <p:cNvSpPr txBox="1">
            <a:spLocks/>
          </p:cNvSpPr>
          <p:nvPr/>
        </p:nvSpPr>
        <p:spPr>
          <a:xfrm>
            <a:off x="984758" y="952744"/>
            <a:ext cx="8160597" cy="339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i="0" kern="120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0" algn="l" defTabSz="1088231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Arial" charset="0"/>
              <a:buNone/>
              <a:defRPr sz="1600" kern="120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lang="en-US" sz="1600" kern="1200" noProof="0" dirty="0" smtClean="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1400" kern="120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200" kern="1200" baseline="0">
                <a:solidFill>
                  <a:srgbClr val="011022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231" rtl="0" eaLnBrk="1" fontAlgn="auto" latinLnBrk="0" hangingPunct="1">
              <a:lnSpc>
                <a:spcPct val="100000"/>
              </a:lnSpc>
              <a:spcBef>
                <a:spcPts val="1799"/>
              </a:spcBef>
              <a:spcAft>
                <a:spcPts val="0"/>
              </a:spcAft>
              <a:buClr>
                <a:srgbClr val="101B3A"/>
              </a:buClr>
              <a:buSzPct val="80000"/>
              <a:buFontTx/>
              <a:buNone/>
              <a:tabLst/>
              <a:defRPr/>
            </a:pP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Structural</a:t>
            </a:r>
            <a:r>
              <a: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diagram</a:t>
            </a:r>
            <a:r>
              <a: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Component</a:t>
            </a:r>
            <a:r>
              <a: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de-DE" sz="1999" b="1" i="0" u="none" strike="noStrike" kern="1200" cap="none" spc="0" normalizeH="0" baseline="0" noProof="0" dirty="0" err="1">
                <a:ln>
                  <a:noFill/>
                </a:ln>
                <a:solidFill>
                  <a:srgbClr val="76B82A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diagram</a:t>
            </a:r>
            <a:endParaRPr kumimoji="0" lang="de-DE" sz="1999" b="1" i="0" u="none" strike="noStrike" kern="1200" cap="none" spc="0" normalizeH="0" baseline="0" noProof="0" dirty="0">
              <a:ln>
                <a:noFill/>
              </a:ln>
              <a:solidFill>
                <a:srgbClr val="76B82A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F1821E4F-A90A-0D2F-E620-D67BF50DF2A3}"/>
              </a:ext>
            </a:extLst>
          </p:cNvPr>
          <p:cNvSpPr txBox="1">
            <a:spLocks/>
          </p:cNvSpPr>
          <p:nvPr/>
        </p:nvSpPr>
        <p:spPr>
          <a:xfrm>
            <a:off x="984758" y="441325"/>
            <a:ext cx="10729405" cy="503238"/>
          </a:xfrm>
          <a:prstGeom prst="rect">
            <a:avLst/>
          </a:prstGeom>
        </p:spPr>
        <p:txBody>
          <a:bodyPr lIns="0" tIns="0" rIns="0" bIns="0"/>
          <a:lstStyle>
            <a:lvl1pPr algn="l" defTabSz="1088231" rtl="0" eaLnBrk="1" latinLnBrk="0" hangingPunct="1">
              <a:spcBef>
                <a:spcPct val="0"/>
              </a:spcBef>
              <a:buNone/>
              <a:defRPr sz="2399" b="1" i="0" kern="1200" baseline="0">
                <a:solidFill>
                  <a:srgbClr val="06152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2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Process</a:t>
            </a:r>
            <a:r>
              <a:rPr kumimoji="0" lang="de-DE" sz="2399" b="1" i="0" u="none" strike="noStrike" kern="1200" cap="none" spc="0" normalizeH="0" baseline="0" noProof="0" dirty="0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House Kit: </a:t>
            </a:r>
            <a:r>
              <a:rPr kumimoji="0" lang="de-DE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Architectural</a:t>
            </a:r>
            <a:r>
              <a:rPr kumimoji="0" lang="de-DE" sz="2399" b="1" i="0" u="none" strike="noStrike" kern="1200" cap="none" spc="0" normalizeH="0" baseline="0" noProof="0" dirty="0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de-DE" sz="2399" b="1" i="0" u="none" strike="noStrike" kern="1200" cap="none" spc="0" normalizeH="0" baseline="0" noProof="0" dirty="0" err="1">
                <a:ln>
                  <a:noFill/>
                </a:ln>
                <a:solidFill>
                  <a:srgbClr val="06152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Guardrails</a:t>
            </a:r>
            <a:endParaRPr kumimoji="0" lang="de-DE" sz="2399" b="1" i="0" u="none" strike="noStrike" kern="1200" cap="none" spc="0" normalizeH="0" baseline="0" noProof="0" dirty="0">
              <a:ln>
                <a:noFill/>
              </a:ln>
              <a:solidFill>
                <a:srgbClr val="06152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33B508-03F3-3D09-907C-DDA92A3E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99" y="1439490"/>
            <a:ext cx="8955721" cy="51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D3D94DD-DE9E-F41E-9532-F70714A050DA}"/>
              </a:ext>
            </a:extLst>
          </p:cNvPr>
          <p:cNvSpPr/>
          <p:nvPr/>
        </p:nvSpPr>
        <p:spPr bwMode="gray">
          <a:xfrm>
            <a:off x="4674955" y="2456158"/>
            <a:ext cx="4529599" cy="1335277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&lt;package&gt;</a:t>
            </a: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ERP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CE78AA-8540-3BEC-920F-F4D8449D81DF}"/>
              </a:ext>
            </a:extLst>
          </p:cNvPr>
          <p:cNvGrpSpPr/>
          <p:nvPr/>
        </p:nvGrpSpPr>
        <p:grpSpPr>
          <a:xfrm>
            <a:off x="4824141" y="2580946"/>
            <a:ext cx="1915885" cy="814251"/>
            <a:chOff x="1198713" y="1795113"/>
            <a:chExt cx="2434047" cy="1213363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98FD0338-8A50-5957-5947-1324051ACB34}"/>
                </a:ext>
              </a:extLst>
            </p:cNvPr>
            <p:cNvSpPr/>
            <p:nvPr/>
          </p:nvSpPr>
          <p:spPr bwMode="gray">
            <a:xfrm>
              <a:off x="1198713" y="1795113"/>
              <a:ext cx="2434047" cy="1213363"/>
            </a:xfrm>
            <a:prstGeom prst="roundRect">
              <a:avLst/>
            </a:prstGeom>
            <a:solidFill>
              <a:schemeClr val="bg1"/>
            </a:solidFill>
            <a:ln w="19050" algn="ctr">
              <a:solidFill>
                <a:srgbClr val="76B72D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br>
                <a: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rPr>
              </a:br>
              <a:br>
                <a: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rPr>
              </a:br>
              <a:r>
                <a: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rPr>
                <a:t>&lt;component&gt;</a:t>
              </a:r>
              <a:br>
                <a: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rPr>
              </a:br>
              <a:r>
                <a: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rPr>
                <a:t>DT Repository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E3A1CF67-1D85-96E3-A773-1A812BDD92FD}"/>
                </a:ext>
              </a:extLst>
            </p:cNvPr>
            <p:cNvGrpSpPr/>
            <p:nvPr/>
          </p:nvGrpSpPr>
          <p:grpSpPr>
            <a:xfrm>
              <a:off x="2839684" y="1946365"/>
              <a:ext cx="669871" cy="492035"/>
              <a:chOff x="2839684" y="1946365"/>
              <a:chExt cx="669871" cy="492035"/>
            </a:xfrm>
          </p:grpSpPr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4F910D2F-7FDB-034C-9F02-026A5E81426A}"/>
                  </a:ext>
                </a:extLst>
              </p:cNvPr>
              <p:cNvSpPr/>
              <p:nvPr/>
            </p:nvSpPr>
            <p:spPr bwMode="gray">
              <a:xfrm>
                <a:off x="2998455" y="1946365"/>
                <a:ext cx="511100" cy="492035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rgbClr val="76B72D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endParaRP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EBBF8C3F-08B8-5767-1451-C7DE90A615B9}"/>
                  </a:ext>
                </a:extLst>
              </p:cNvPr>
              <p:cNvSpPr/>
              <p:nvPr/>
            </p:nvSpPr>
            <p:spPr bwMode="gray">
              <a:xfrm>
                <a:off x="2839684" y="2009621"/>
                <a:ext cx="317541" cy="151252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rgbClr val="76B72D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endParaRPr>
              </a:p>
            </p:txBody>
          </p:sp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D6DB6936-969A-AC48-F3E4-B5EDEB20565D}"/>
                  </a:ext>
                </a:extLst>
              </p:cNvPr>
              <p:cNvSpPr/>
              <p:nvPr/>
            </p:nvSpPr>
            <p:spPr bwMode="gray">
              <a:xfrm>
                <a:off x="2839684" y="2230541"/>
                <a:ext cx="317541" cy="151253"/>
              </a:xfrm>
              <a:prstGeom prst="roundRect">
                <a:avLst/>
              </a:prstGeom>
              <a:solidFill>
                <a:schemeClr val="bg1"/>
              </a:solidFill>
              <a:ln w="12700" algn="ctr">
                <a:solidFill>
                  <a:srgbClr val="76B72D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defRPr/>
                </a:pPr>
                <a:endParaRPr lang="en-US" sz="1200" kern="0" dirty="0">
                  <a:solidFill>
                    <a:srgbClr val="061520"/>
                  </a:solidFill>
                  <a:latin typeface="Saira" pitchFamily="2" charset="0"/>
                  <a:ea typeface="Arial Unicode MS" pitchFamily="34" charset="-128"/>
                </a:endParaRPr>
              </a:p>
            </p:txBody>
          </p:sp>
        </p:grpSp>
      </p:grp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9211696-E6F0-4365-7BA0-98ACDAC77D51}"/>
              </a:ext>
            </a:extLst>
          </p:cNvPr>
          <p:cNvSpPr/>
          <p:nvPr/>
        </p:nvSpPr>
        <p:spPr bwMode="gray">
          <a:xfrm>
            <a:off x="4824140" y="4688420"/>
            <a:ext cx="1915885" cy="45937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&lt;component&gt;</a:t>
            </a: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OEC Registry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C979E1A-02DD-1AFF-E6A6-B45010B1CED1}"/>
              </a:ext>
            </a:extLst>
          </p:cNvPr>
          <p:cNvSpPr/>
          <p:nvPr/>
        </p:nvSpPr>
        <p:spPr bwMode="gray">
          <a:xfrm>
            <a:off x="7728033" y="2582737"/>
            <a:ext cx="1267515" cy="812457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b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</a:br>
            <a:r>
              <a:rPr lang="en-US" sz="1200" kern="0" dirty="0">
                <a:solidFill>
                  <a:srgbClr val="061520"/>
                </a:solidFill>
                <a:latin typeface="Saira" pitchFamily="2" charset="0"/>
                <a:ea typeface="Arial Unicode MS" pitchFamily="34" charset="-128"/>
              </a:rPr>
              <a:t>&lt;component&gt; XYZ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094880F-700C-3881-BFD7-D3A01C69CA99}"/>
              </a:ext>
            </a:extLst>
          </p:cNvPr>
          <p:cNvSpPr/>
          <p:nvPr/>
        </p:nvSpPr>
        <p:spPr bwMode="gray">
          <a:xfrm>
            <a:off x="8458730" y="2627283"/>
            <a:ext cx="380064" cy="347367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200" kern="0" dirty="0">
              <a:solidFill>
                <a:srgbClr val="061520"/>
              </a:solidFill>
              <a:latin typeface="Saira" pitchFamily="2" charset="0"/>
              <a:ea typeface="Arial Unicode MS" pitchFamily="34" charset="-128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B50B759A-E124-AD49-3928-9ACBC2DB82A2}"/>
              </a:ext>
            </a:extLst>
          </p:cNvPr>
          <p:cNvSpPr/>
          <p:nvPr/>
        </p:nvSpPr>
        <p:spPr bwMode="gray">
          <a:xfrm>
            <a:off x="8299960" y="2690539"/>
            <a:ext cx="236130" cy="10678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200" kern="0" dirty="0">
              <a:solidFill>
                <a:srgbClr val="061520"/>
              </a:solidFill>
              <a:latin typeface="Saira" pitchFamily="2" charset="0"/>
              <a:ea typeface="Arial Unicode MS" pitchFamily="34" charset="-128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F7DA21F-A030-2277-D10F-81875BA9292A}"/>
              </a:ext>
            </a:extLst>
          </p:cNvPr>
          <p:cNvSpPr/>
          <p:nvPr/>
        </p:nvSpPr>
        <p:spPr bwMode="gray">
          <a:xfrm>
            <a:off x="8299960" y="2828727"/>
            <a:ext cx="236130" cy="106782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76B72D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200" kern="0" dirty="0">
              <a:solidFill>
                <a:srgbClr val="061520"/>
              </a:solidFill>
              <a:latin typeface="Saira" pitchFamily="2" charset="0"/>
              <a:ea typeface="Arial Unicode MS" pitchFamily="34" charset="-128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3B800D8-6AD8-893C-3FB0-B9D04DDBDFCF}"/>
              </a:ext>
            </a:extLst>
          </p:cNvPr>
          <p:cNvGrpSpPr/>
          <p:nvPr/>
        </p:nvGrpSpPr>
        <p:grpSpPr>
          <a:xfrm rot="10800000">
            <a:off x="6740939" y="4808103"/>
            <a:ext cx="587829" cy="209006"/>
            <a:chOff x="1480457" y="3910149"/>
            <a:chExt cx="1105989" cy="40494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5F5059C-0830-9812-A600-8996F5381546}"/>
                </a:ext>
              </a:extLst>
            </p:cNvPr>
            <p:cNvSpPr/>
            <p:nvPr/>
          </p:nvSpPr>
          <p:spPr>
            <a:xfrm>
              <a:off x="1480457" y="3910149"/>
              <a:ext cx="422366" cy="404948"/>
            </a:xfrm>
            <a:prstGeom prst="ellipse">
              <a:avLst/>
            </a:prstGeom>
            <a:noFill/>
            <a:ln w="19050">
              <a:solidFill>
                <a:srgbClr val="7BBF2C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680197FC-CAE7-F4E6-88DD-A7EEC93B15F5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1902823" y="4112623"/>
              <a:ext cx="683623" cy="0"/>
            </a:xfrm>
            <a:prstGeom prst="line">
              <a:avLst/>
            </a:prstGeom>
            <a:ln w="19050">
              <a:solidFill>
                <a:srgbClr val="7BBF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3ACFF12-7310-BEEF-8047-8A91AEF7DEE8}"/>
              </a:ext>
            </a:extLst>
          </p:cNvPr>
          <p:cNvGrpSpPr/>
          <p:nvPr/>
        </p:nvGrpSpPr>
        <p:grpSpPr>
          <a:xfrm>
            <a:off x="6740026" y="2627938"/>
            <a:ext cx="988008" cy="529804"/>
            <a:chOff x="5734596" y="3649437"/>
            <a:chExt cx="1920238" cy="830575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370E839-0482-FD86-02DE-D0E1E4F9FBCE}"/>
                </a:ext>
              </a:extLst>
            </p:cNvPr>
            <p:cNvSpPr/>
            <p:nvPr/>
          </p:nvSpPr>
          <p:spPr>
            <a:xfrm rot="10800000">
              <a:off x="6418218" y="3818713"/>
              <a:ext cx="531222" cy="555155"/>
            </a:xfrm>
            <a:prstGeom prst="ellipse">
              <a:avLst/>
            </a:prstGeom>
            <a:noFill/>
            <a:ln w="19050">
              <a:solidFill>
                <a:srgbClr val="7BBF2C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ACA03C0D-74D1-6755-B6C7-668F8CBBD254}"/>
                </a:ext>
              </a:extLst>
            </p:cNvPr>
            <p:cNvCxnSpPr>
              <a:cxnSpLocks/>
              <a:stCxn id="33" idx="6"/>
            </p:cNvCxnSpPr>
            <p:nvPr/>
          </p:nvCxnSpPr>
          <p:spPr>
            <a:xfrm flipH="1">
              <a:off x="5734596" y="4096290"/>
              <a:ext cx="683622" cy="5447"/>
            </a:xfrm>
            <a:prstGeom prst="line">
              <a:avLst/>
            </a:prstGeom>
            <a:ln w="19050">
              <a:solidFill>
                <a:srgbClr val="7BBF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0849AE0-D525-AB55-8B79-1D9E1B7EE6E7}"/>
                </a:ext>
              </a:extLst>
            </p:cNvPr>
            <p:cNvSpPr/>
            <p:nvPr/>
          </p:nvSpPr>
          <p:spPr>
            <a:xfrm rot="10800000">
              <a:off x="6683828" y="3649437"/>
              <a:ext cx="326570" cy="830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C0C21D06-4628-73B1-AD28-99C67E3E185B}"/>
                </a:ext>
              </a:extLst>
            </p:cNvPr>
            <p:cNvGrpSpPr/>
            <p:nvPr/>
          </p:nvGrpSpPr>
          <p:grpSpPr>
            <a:xfrm>
              <a:off x="6548845" y="3893816"/>
              <a:ext cx="1105989" cy="404948"/>
              <a:chOff x="1480457" y="3910149"/>
              <a:chExt cx="1105989" cy="404948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C6A7399B-3F58-D2EF-4A38-4BF6B7C2727F}"/>
                  </a:ext>
                </a:extLst>
              </p:cNvPr>
              <p:cNvSpPr/>
              <p:nvPr/>
            </p:nvSpPr>
            <p:spPr>
              <a:xfrm>
                <a:off x="1480457" y="3910149"/>
                <a:ext cx="422366" cy="404948"/>
              </a:xfrm>
              <a:prstGeom prst="ellipse">
                <a:avLst/>
              </a:prstGeom>
              <a:noFill/>
              <a:ln w="19050">
                <a:solidFill>
                  <a:srgbClr val="7BBF2C"/>
                </a:solidFill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AB17365D-A6C6-F47C-A533-68BF42E5DC32}"/>
                  </a:ext>
                </a:extLst>
              </p:cNvPr>
              <p:cNvCxnSpPr>
                <a:cxnSpLocks/>
                <a:stCxn id="37" idx="6"/>
              </p:cNvCxnSpPr>
              <p:nvPr/>
            </p:nvCxnSpPr>
            <p:spPr>
              <a:xfrm>
                <a:off x="1902823" y="4112623"/>
                <a:ext cx="683623" cy="0"/>
              </a:xfrm>
              <a:prstGeom prst="line">
                <a:avLst/>
              </a:prstGeom>
              <a:ln w="19050">
                <a:solidFill>
                  <a:srgbClr val="7BBF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Ellipse 39">
            <a:extLst>
              <a:ext uri="{FF2B5EF4-FFF2-40B4-BE49-F238E27FC236}">
                <a16:creationId xmlns:a16="http://schemas.microsoft.com/office/drawing/2014/main" id="{EEB63B6F-8532-D85F-8407-2C3460878EA5}"/>
              </a:ext>
            </a:extLst>
          </p:cNvPr>
          <p:cNvSpPr/>
          <p:nvPr/>
        </p:nvSpPr>
        <p:spPr>
          <a:xfrm rot="16200000">
            <a:off x="5664557" y="3513394"/>
            <a:ext cx="230095" cy="231204"/>
          </a:xfrm>
          <a:prstGeom prst="ellipse">
            <a:avLst/>
          </a:prstGeom>
          <a:noFill/>
          <a:ln w="19050">
            <a:solidFill>
              <a:srgbClr val="7BBF2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7A7F4AD-44CA-8FEC-8C08-70E81C114886}"/>
              </a:ext>
            </a:extLst>
          </p:cNvPr>
          <p:cNvCxnSpPr>
            <a:cxnSpLocks/>
            <a:stCxn id="40" idx="6"/>
            <a:endCxn id="3" idx="2"/>
          </p:cNvCxnSpPr>
          <p:nvPr/>
        </p:nvCxnSpPr>
        <p:spPr>
          <a:xfrm flipV="1">
            <a:off x="5779605" y="3395197"/>
            <a:ext cx="2479" cy="118752"/>
          </a:xfrm>
          <a:prstGeom prst="line">
            <a:avLst/>
          </a:prstGeom>
          <a:ln w="19050">
            <a:solidFill>
              <a:srgbClr val="7BB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5CD4651D-0206-2A13-18D0-469B0967B0E0}"/>
              </a:ext>
            </a:extLst>
          </p:cNvPr>
          <p:cNvSpPr/>
          <p:nvPr/>
        </p:nvSpPr>
        <p:spPr>
          <a:xfrm rot="16200000">
            <a:off x="5697482" y="3552182"/>
            <a:ext cx="151815" cy="29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F25AA11-25D1-1D9A-B1EB-703AC280A221}"/>
              </a:ext>
            </a:extLst>
          </p:cNvPr>
          <p:cNvGrpSpPr/>
          <p:nvPr/>
        </p:nvGrpSpPr>
        <p:grpSpPr>
          <a:xfrm rot="5400000">
            <a:off x="5428253" y="4233365"/>
            <a:ext cx="670375" cy="279434"/>
            <a:chOff x="1480457" y="3910149"/>
            <a:chExt cx="1105989" cy="404948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636836E-F5C8-3C70-D2D0-926F659C9C83}"/>
                </a:ext>
              </a:extLst>
            </p:cNvPr>
            <p:cNvSpPr/>
            <p:nvPr/>
          </p:nvSpPr>
          <p:spPr>
            <a:xfrm>
              <a:off x="1480457" y="3910149"/>
              <a:ext cx="422366" cy="404948"/>
            </a:xfrm>
            <a:prstGeom prst="ellipse">
              <a:avLst/>
            </a:prstGeom>
            <a:noFill/>
            <a:ln w="19050">
              <a:solidFill>
                <a:srgbClr val="7BBF2C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0E8CAECB-03BE-76EB-0A07-3FD6F186FA35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>
              <a:off x="1902823" y="4112623"/>
              <a:ext cx="683623" cy="0"/>
            </a:xfrm>
            <a:prstGeom prst="line">
              <a:avLst/>
            </a:prstGeom>
            <a:ln w="19050">
              <a:solidFill>
                <a:srgbClr val="7BBF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471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224759-8AFF-9345-BD06-63BCB7C22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50DB2E-AD09-4712-EF6A-6F3A30F7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86B92D-81FD-31E1-9E94-D24DA4B45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F2C865-DABD-3041-F3B5-2B8D731C02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The </a:t>
            </a:r>
            <a:r>
              <a:rPr lang="de-DE" err="1"/>
              <a:t>technical</a:t>
            </a:r>
            <a:r>
              <a:rPr lang="de-DE"/>
              <a:t> </a:t>
            </a:r>
            <a:r>
              <a:rPr lang="de-DE" err="1"/>
              <a:t>view</a:t>
            </a:r>
            <a:r>
              <a:rPr lang="de-DE"/>
              <a:t> on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software</a:t>
            </a:r>
            <a:r>
              <a:rPr lang="de-DE"/>
              <a:t> </a:t>
            </a:r>
            <a:r>
              <a:rPr lang="de-DE" err="1"/>
              <a:t>components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EDD7F0-0551-9075-B6BF-64C6A93E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EXAMPLE – Virtual PLC and </a:t>
            </a:r>
            <a:r>
              <a:rPr lang="de-DE" dirty="0" err="1"/>
              <a:t>beyond</a:t>
            </a:r>
            <a:r>
              <a:rPr lang="de-DE" dirty="0"/>
              <a:t>: </a:t>
            </a:r>
            <a:r>
              <a:rPr lang="de-DE" dirty="0" err="1"/>
              <a:t>Architectural</a:t>
            </a:r>
            <a:r>
              <a:rPr lang="de-DE" dirty="0"/>
              <a:t> </a:t>
            </a:r>
            <a:r>
              <a:rPr lang="de-DE" dirty="0" err="1"/>
              <a:t>Guardrails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574E26-630B-10F9-C8C8-84A2138A7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85" y="1362738"/>
            <a:ext cx="9041254" cy="51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DEDD7F0-0551-9075-B6BF-64C6A93E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399" dirty="0">
                <a:solidFill>
                  <a:srgbClr val="061520"/>
                </a:solidFill>
              </a:rPr>
              <a:t>EXAMPLE – Virtual PLC and </a:t>
            </a:r>
            <a:r>
              <a:rPr lang="de-DE" sz="2399" dirty="0" err="1">
                <a:solidFill>
                  <a:srgbClr val="061520"/>
                </a:solidFill>
              </a:rPr>
              <a:t>beyond</a:t>
            </a:r>
            <a:r>
              <a:rPr lang="de-DE" sz="2399" dirty="0">
                <a:solidFill>
                  <a:srgbClr val="061520"/>
                </a:solidFill>
              </a:rPr>
              <a:t> (</a:t>
            </a:r>
            <a:r>
              <a:rPr lang="de-DE" sz="2399" dirty="0" err="1">
                <a:solidFill>
                  <a:srgbClr val="061520"/>
                </a:solidFill>
              </a:rPr>
              <a:t>ICaaS</a:t>
            </a:r>
            <a:r>
              <a:rPr lang="de-DE" sz="2399" dirty="0">
                <a:solidFill>
                  <a:srgbClr val="061520"/>
                </a:solidFill>
              </a:rPr>
              <a:t>): </a:t>
            </a:r>
            <a:r>
              <a:rPr lang="de-DE" sz="2399" dirty="0" err="1">
                <a:solidFill>
                  <a:srgbClr val="061520"/>
                </a:solidFill>
              </a:rPr>
              <a:t>Architectural</a:t>
            </a:r>
            <a:r>
              <a:rPr lang="de-DE" sz="2399" dirty="0">
                <a:solidFill>
                  <a:srgbClr val="061520"/>
                </a:solidFill>
              </a:rPr>
              <a:t> </a:t>
            </a:r>
            <a:r>
              <a:rPr lang="de-DE" sz="2399" dirty="0" err="1">
                <a:solidFill>
                  <a:srgbClr val="061520"/>
                </a:solidFill>
              </a:rPr>
              <a:t>Guardrail</a:t>
            </a:r>
            <a:endParaRPr lang="de-DE" sz="2399" dirty="0">
              <a:solidFill>
                <a:srgbClr val="06152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716F69-1280-66D2-7467-065845A4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08" y="1364680"/>
            <a:ext cx="8955808" cy="505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Breitbild</PresentationFormat>
  <Paragraphs>44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Arial Unicode MS</vt:lpstr>
      <vt:lpstr>Saira</vt:lpstr>
      <vt:lpstr>Saira SemiBold</vt:lpstr>
      <vt:lpstr>Office</vt:lpstr>
      <vt:lpstr>TechCircle Battery  DPP data + DPP system Architectural Guardrails  JEDI Jena Digital Innovation Hub 13.02.2025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 – Virtual PLC and beyond: Architectural Guardrails</vt:lpstr>
      <vt:lpstr>EXAMPLE – Virtual PLC and beyond (ICaaS): Architectural Guardrail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Dunkel</dc:creator>
  <cp:lastModifiedBy>Michael Hofmann | cdmm GmbH JENA</cp:lastModifiedBy>
  <cp:revision>3</cp:revision>
  <dcterms:created xsi:type="dcterms:W3CDTF">2025-02-14T15:33:19Z</dcterms:created>
  <dcterms:modified xsi:type="dcterms:W3CDTF">2025-02-23T12:39:43Z</dcterms:modified>
</cp:coreProperties>
</file>