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heme/theme3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charts/chart1.xml" ContentType="application/vnd.openxmlformats-officedocument.drawingml.chart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.xml" ContentType="application/vnd.openxmlformats-officedocument.presentationml.notesSlide+xml"/>
  <Override PartName="/ppt/tags/tag117.xml" ContentType="application/vnd.openxmlformats-officedocument.presentationml.tags+xml"/>
  <Override PartName="/ppt/notesSlides/notesSlide2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7" r:id="rId2"/>
  </p:sldMasterIdLst>
  <p:notesMasterIdLst>
    <p:notesMasterId r:id="rId21"/>
  </p:notesMasterIdLst>
  <p:sldIdLst>
    <p:sldId id="322" r:id="rId3"/>
    <p:sldId id="310" r:id="rId4"/>
    <p:sldId id="311" r:id="rId5"/>
    <p:sldId id="361" r:id="rId6"/>
    <p:sldId id="276" r:id="rId7"/>
    <p:sldId id="332" r:id="rId8"/>
    <p:sldId id="338" r:id="rId9"/>
    <p:sldId id="336" r:id="rId10"/>
    <p:sldId id="328" r:id="rId11"/>
    <p:sldId id="334" r:id="rId12"/>
    <p:sldId id="340" r:id="rId13"/>
    <p:sldId id="335" r:id="rId14"/>
    <p:sldId id="344" r:id="rId15"/>
    <p:sldId id="285" r:id="rId16"/>
    <p:sldId id="301" r:id="rId17"/>
    <p:sldId id="296" r:id="rId18"/>
    <p:sldId id="294" r:id="rId19"/>
    <p:sldId id="297" r:id="rId20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as, Christine LEG" initials="MC" lastIdx="2" clrIdx="0">
    <p:extLst>
      <p:ext uri="{19B8F6BF-5375-455C-9EA6-DF929625EA0E}">
        <p15:presenceInfo xmlns:p15="http://schemas.microsoft.com/office/powerpoint/2012/main" userId="Maas, Christine LE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812"/>
    <a:srgbClr val="004560"/>
    <a:srgbClr val="6AB023"/>
    <a:srgbClr val="C9D30E"/>
    <a:srgbClr val="FFCC00"/>
    <a:srgbClr val="F1992D"/>
    <a:srgbClr val="005274"/>
    <a:srgbClr val="0089C1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Umsatzanteil in 2014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37-4BD6-997A-1BE8838ED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7-4BD6-997A-1BE8838ED1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0B-4850-8EEA-80F852D677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0B-4850-8EEA-80F852D677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37-4BD6-997A-1BE8838ED1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37-4BD6-997A-1BE8838ED15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37-4BD6-997A-1BE8838ED15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37-4BD6-997A-1BE8838ED156}"/>
              </c:ext>
            </c:extLst>
          </c:dPt>
          <c:dLbls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E00B-4850-8EEA-80F852D677B4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00B-4850-8EEA-80F852D677B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Tabelle1!$A$2:$A$9</c:f>
              <c:strCache>
                <c:ptCount val="8"/>
                <c:pt idx="0">
                  <c:v>Maschinenbau und Automobilindustrie</c:v>
                </c:pt>
                <c:pt idx="1">
                  <c:v>Metallerzeugung, -bearbeitung und Herstellung von Metallerzeugnissen</c:v>
                </c:pt>
                <c:pt idx="2">
                  <c:v>Elektronik, Optik, Feinmechanik</c:v>
                </c:pt>
                <c:pt idx="3">
                  <c:v>Nahrungsmittelindustrie</c:v>
                </c:pt>
                <c:pt idx="4">
                  <c:v>Gummi- und Kunststoffindustrie</c:v>
                </c:pt>
                <c:pt idx="5">
                  <c:v>Holz, Papier und Druckgewerbe</c:v>
                </c:pt>
                <c:pt idx="6">
                  <c:v>Glas, Keramik, Verarbeitung von nichtmetallischen Mineralien</c:v>
                </c:pt>
                <c:pt idx="7">
                  <c:v>Andere</c:v>
                </c:pt>
              </c:strCache>
            </c:strRef>
          </c:cat>
          <c:val>
            <c:numRef>
              <c:f>Tabelle1!$B$2:$B$9</c:f>
              <c:numCache>
                <c:formatCode>0%</c:formatCode>
                <c:ptCount val="8"/>
                <c:pt idx="0">
                  <c:v>0.23</c:v>
                </c:pt>
                <c:pt idx="1">
                  <c:v>0.17799999999999999</c:v>
                </c:pt>
                <c:pt idx="2">
                  <c:v>0.14199999999999999</c:v>
                </c:pt>
                <c:pt idx="3">
                  <c:v>0.124</c:v>
                </c:pt>
                <c:pt idx="4">
                  <c:v>9.7000000000000003E-2</c:v>
                </c:pt>
                <c:pt idx="5">
                  <c:v>6.4000000000000001E-2</c:v>
                </c:pt>
                <c:pt idx="6">
                  <c:v>4.3999999999999997E-2</c:v>
                </c:pt>
                <c:pt idx="7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B-4850-8EEA-80F852D67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26723473605041"/>
          <c:y val="0.20616152204070662"/>
          <c:w val="0.72078750178764894"/>
          <c:h val="0.6432978222028470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45-43D4-AE7C-F20ADC7C75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E45-43D4-AE7C-F20ADC7C75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45-43D4-AE7C-F20ADC7C75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E45-43D4-AE7C-F20ADC7C75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E45-43D4-AE7C-F20ADC7C75C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3E45-43D4-AE7C-F20ADC7C75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Tabelle1!$A$2:$A$5</c:f>
              <c:strCache>
                <c:ptCount val="4"/>
                <c:pt idx="0">
                  <c:v>Facharbeiter</c:v>
                </c:pt>
                <c:pt idx="1">
                  <c:v>Fachschule, Meister, Techniker, Kolleg</c:v>
                </c:pt>
                <c:pt idx="2">
                  <c:v>Universitäts- und FH-Abschluss</c:v>
                </c:pt>
                <c:pt idx="3">
                  <c:v>Andere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0.22</c:v>
                </c:pt>
                <c:pt idx="2">
                  <c:v>0.14000000000000001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5-43D4-AE7C-F20ADC7C7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1"/>
        <c:holeSize val="6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E65A-BE1F-4AC9-89CB-D81A5333F883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4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23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23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8BB91-2D1F-4851-AFBF-6C297F3585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0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F82D2-E1E7-42C2-B8CB-060B44653FB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38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F82D2-E1E7-42C2-B8CB-060B44653FB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16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AST</a:t>
            </a:r>
            <a:r>
              <a:rPr lang="de-DE" dirty="0"/>
              <a:t> – Institut für angewandte Systemtechnik – Smart Grids – autonome Landfahrzeuge</a:t>
            </a:r>
          </a:p>
          <a:p>
            <a:r>
              <a:rPr lang="de-DE" b="1" dirty="0" err="1"/>
              <a:t>CiS</a:t>
            </a:r>
            <a:r>
              <a:rPr lang="de-DE" dirty="0"/>
              <a:t> - Mikromechanischer und Mikrooptischer Sensorsysteme (Micro-Electro-</a:t>
            </a:r>
            <a:r>
              <a:rPr lang="de-DE" dirty="0" err="1"/>
              <a:t>Mechanical</a:t>
            </a:r>
            <a:r>
              <a:rPr lang="de-DE" dirty="0"/>
              <a:t> Systems MEMS und Micro-</a:t>
            </a:r>
            <a:r>
              <a:rPr lang="de-DE" dirty="0" err="1"/>
              <a:t>Opto</a:t>
            </a:r>
            <a:r>
              <a:rPr lang="de-DE" dirty="0"/>
              <a:t>-</a:t>
            </a:r>
            <a:r>
              <a:rPr lang="de-DE" dirty="0" err="1"/>
              <a:t>Mechanical</a:t>
            </a:r>
            <a:r>
              <a:rPr lang="de-DE" dirty="0"/>
              <a:t> Systems MOEMS)  - Mobilität</a:t>
            </a:r>
          </a:p>
          <a:p>
            <a:r>
              <a:rPr lang="de-DE" b="1" dirty="0"/>
              <a:t>IMMS</a:t>
            </a:r>
            <a:r>
              <a:rPr lang="de-DE" dirty="0"/>
              <a:t> - Integrierte Schaltungstechnik / Modellbasierte Entwurfstechnik / Präzisionsantriebstechnik /Steuerungs- und Kommunikationstechnik Fahrzeugtechnik</a:t>
            </a:r>
          </a:p>
          <a:p>
            <a:r>
              <a:rPr lang="de-DE" b="1" dirty="0"/>
              <a:t>Brunel IMG  </a:t>
            </a:r>
            <a:r>
              <a:rPr lang="de-DE" dirty="0"/>
              <a:t>- Auftragsentwicklung und -fertigung von elektronischen Baugruppen und Systemen für Anwendungen in Industrie, Energie- und Fahrzeugtechnik</a:t>
            </a:r>
          </a:p>
          <a:p>
            <a:r>
              <a:rPr lang="de-DE" b="1" dirty="0" err="1"/>
              <a:t>adapt</a:t>
            </a:r>
            <a:r>
              <a:rPr lang="de-DE" b="1" dirty="0"/>
              <a:t> </a:t>
            </a:r>
            <a:r>
              <a:rPr lang="de-DE" b="1" dirty="0" err="1"/>
              <a:t>engineering</a:t>
            </a:r>
            <a:r>
              <a:rPr lang="de-DE" b="1" dirty="0"/>
              <a:t> - </a:t>
            </a:r>
            <a:r>
              <a:rPr lang="de-DE" dirty="0"/>
              <a:t>hochspezialisierten Lösungen, wie der thermodynamischen Optimierung und Emissionsreduzierung an Verbrennungsmotoren </a:t>
            </a:r>
          </a:p>
          <a:p>
            <a:r>
              <a:rPr lang="de-DE" b="1" dirty="0" err="1"/>
              <a:t>Steínbeis</a:t>
            </a:r>
            <a:r>
              <a:rPr lang="de-DE" b="1" dirty="0"/>
              <a:t>  </a:t>
            </a:r>
            <a:r>
              <a:rPr lang="de-DE" dirty="0"/>
              <a:t>- federherstellenden und -anwendenden Industrie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F82D2-E1E7-42C2-B8CB-060B44653FB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03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6" Type="http://schemas.openxmlformats.org/officeDocument/2006/relationships/image" Target="../media/image7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6" Type="http://schemas.openxmlformats.org/officeDocument/2006/relationships/image" Target="../media/image7.gi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Relationship Id="rId6" Type="http://schemas.openxmlformats.org/officeDocument/2006/relationships/image" Target="../media/image7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Relationship Id="rId6" Type="http://schemas.openxmlformats.org/officeDocument/2006/relationships/image" Target="../media/image7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3.gif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2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3.xml"/><Relationship Id="rId6" Type="http://schemas.openxmlformats.org/officeDocument/2006/relationships/image" Target="../media/image7.gif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4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4541E539-82D7-4793-8E2B-715C223E3C8C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0760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3">
            <a:extLst>
              <a:ext uri="{FF2B5EF4-FFF2-40B4-BE49-F238E27FC236}">
                <a16:creationId xmlns:a16="http://schemas.microsoft.com/office/drawing/2014/main" id="{06CA8790-D3EA-407F-8B2E-0E297C528B23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3" name="Straight Connector 15">
              <a:extLst>
                <a:ext uri="{FF2B5EF4-FFF2-40B4-BE49-F238E27FC236}">
                  <a16:creationId xmlns:a16="http://schemas.microsoft.com/office/drawing/2014/main" id="{F02951C3-9DBC-4B82-9BB7-69BA5DAA6302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>
              <a:extLst>
                <a:ext uri="{FF2B5EF4-FFF2-40B4-BE49-F238E27FC236}">
                  <a16:creationId xmlns:a16="http://schemas.microsoft.com/office/drawing/2014/main" id="{1BD4A5A7-FF45-4B1A-8202-0C3CE0AA2879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10789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09040"/>
            <a:ext cx="10728324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en-GB" sz="1200" b="1" dirty="0" err="1">
                <a:solidFill>
                  <a:schemeClr val="bg1"/>
                </a:solidFill>
              </a:rPr>
              <a:t>Bild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tauschen</a:t>
            </a:r>
            <a:r>
              <a:rPr lang="en-GB" sz="1200" b="0" dirty="0">
                <a:solidFill>
                  <a:schemeClr val="bg1"/>
                </a:solidFill>
              </a:rPr>
              <a:t>?</a:t>
            </a:r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&gt; </a:t>
            </a:r>
            <a:r>
              <a:rPr lang="en-GB" sz="1200" dirty="0" err="1">
                <a:solidFill>
                  <a:schemeClr val="bg1"/>
                </a:solidFill>
              </a:rPr>
              <a:t>Bitte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melden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sich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bei</a:t>
            </a:r>
            <a:r>
              <a:rPr lang="en-GB" sz="1200" dirty="0">
                <a:solidFill>
                  <a:schemeClr val="bg1"/>
                </a:solidFill>
              </a:rPr>
              <a:t> UK</a:t>
            </a:r>
          </a:p>
        </p:txBody>
      </p:sp>
      <p:pic>
        <p:nvPicPr>
          <p:cNvPr id="15" name="Picture 507" descr="\\LEG001\dat_a_uk\LEG-Darstellung\Logo\_LEG-Logo\_LEG Logo\_LEG_Englisch\LEG_Logo_4c_englisch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64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  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822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1B4BC97-DA97-47E5-A031-F4489CC16C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F9468D2-00BA-4450-879A-EA800A1DCD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1133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848566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5251" y="3060108"/>
            <a:ext cx="6422630" cy="67710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5251" y="3759743"/>
            <a:ext cx="6422630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91520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  rech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67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F86BE0DF-7D71-4374-A05A-3A5F116DC9F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6034BA3-4E23-4342-B0DE-CA9287FCE2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1133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5251" y="3220617"/>
            <a:ext cx="6422630" cy="677108"/>
          </a:xfrm>
        </p:spPr>
        <p:txBody>
          <a:bodyPr wrap="square" lIns="0" tIns="0" rIns="0" bIns="0" anchor="b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848566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3736835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C4227188-4C72-4E0F-AB71-E540A32767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79416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773238"/>
            <a:ext cx="10728325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6889" y="6568973"/>
            <a:ext cx="253274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4535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4804373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773238"/>
            <a:ext cx="10728325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48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  <p15:guide id="2" pos="461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873848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9" y="1773238"/>
            <a:ext cx="3887786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5276" y="1773238"/>
            <a:ext cx="6816724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4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pos="2910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6431098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73238"/>
            <a:ext cx="6816724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77" y="1773238"/>
            <a:ext cx="3887786" cy="43561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491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links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019969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6416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3386" y="6568973"/>
            <a:ext cx="4209157" cy="153888"/>
          </a:xfr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386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rechts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6552345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7837" y="0"/>
            <a:ext cx="5364163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97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_blau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9685106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6416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6034BA3-4E23-4342-B0DE-CA9287FCE2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083" y="0"/>
            <a:ext cx="2682081" cy="6858000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2973732" y="1052736"/>
            <a:ext cx="2098782" cy="461665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de-DE" sz="30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marL="277812" lvl="0" indent="-457200">
              <a:spcBef>
                <a:spcPct val="0"/>
              </a:spcBef>
            </a:pPr>
            <a:r>
              <a:rPr lang="de-DE" dirty="0"/>
              <a:t>Text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2492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Bild einfügen</a:t>
            </a:r>
            <a:endParaRPr lang="de-DE" sz="1200" b="1" baseline="0" dirty="0"/>
          </a:p>
          <a:p>
            <a:pPr algn="l"/>
            <a:endParaRPr lang="de-DE" sz="1200" b="1" baseline="0" dirty="0"/>
          </a:p>
          <a:p>
            <a:pPr algn="l"/>
            <a:r>
              <a:rPr lang="de-DE" sz="1200" b="1" dirty="0"/>
              <a:t>1.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2.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3386" y="6568973"/>
            <a:ext cx="4209157" cy="153888"/>
          </a:xfr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23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_blaue Text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3273193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891489-A975-4995-9837-165DB51E0782}"/>
              </a:ext>
            </a:extLst>
          </p:cNvPr>
          <p:cNvSpPr>
            <a:spLocks/>
          </p:cNvSpPr>
          <p:nvPr/>
        </p:nvSpPr>
        <p:spPr>
          <a:xfrm>
            <a:off x="6276001" y="1773238"/>
            <a:ext cx="5915999" cy="4356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773238"/>
            <a:ext cx="591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715" y="2057126"/>
            <a:ext cx="4913447" cy="378832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9402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697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3B4F93D6-E492-4591-9B35-3D96671D505F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1E6A50A-2569-49B6-A1C6-3DBFCB0FC74E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8F8B5879-3090-42F7-B038-05342ECFA3F6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CBC67250-CF7B-4601-8223-0CFEA938740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00560"/>
            <a:ext cx="10728324" cy="1495794"/>
          </a:xfrm>
        </p:spPr>
        <p:txBody>
          <a:bodyPr wrap="square" lIns="0" tIns="0" rIns="0" bIns="0" anchor="ctr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en-GB" sz="1200" b="1" dirty="0" err="1">
                <a:solidFill>
                  <a:schemeClr val="bg1"/>
                </a:solidFill>
              </a:rPr>
              <a:t>Bild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tauschen</a:t>
            </a:r>
            <a:r>
              <a:rPr lang="en-GB" sz="1200" b="0" dirty="0">
                <a:solidFill>
                  <a:schemeClr val="bg1"/>
                </a:solidFill>
              </a:rPr>
              <a:t>?</a:t>
            </a:r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&gt; </a:t>
            </a:r>
            <a:r>
              <a:rPr lang="en-GB" sz="1200" dirty="0" err="1">
                <a:solidFill>
                  <a:schemeClr val="bg1"/>
                </a:solidFill>
              </a:rPr>
              <a:t>Bitte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melden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sich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bei</a:t>
            </a:r>
            <a:r>
              <a:rPr lang="en-GB" sz="1200" dirty="0">
                <a:solidFill>
                  <a:schemeClr val="bg1"/>
                </a:solidFill>
              </a:rPr>
              <a:t> UK</a:t>
            </a:r>
          </a:p>
        </p:txBody>
      </p:sp>
      <p:pic>
        <p:nvPicPr>
          <p:cNvPr id="14" name="Picture 507" descr="\\LEG001\dat_a_uk\LEG-Darstellung\Logo\_LEG-Logo\_LEG Logo\_LEG_Englisch\LEG_Logo_4c_englisch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3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_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638196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093396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824288"/>
            <a:ext cx="3567787" cy="1046440"/>
          </a:xfr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13.02.2025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938" y="3824288"/>
            <a:ext cx="6372225" cy="230505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41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240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20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_Text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769680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891489-A975-4995-9837-165DB51E0782}"/>
              </a:ext>
            </a:extLst>
          </p:cNvPr>
          <p:cNvSpPr>
            <a:spLocks/>
          </p:cNvSpPr>
          <p:nvPr/>
        </p:nvSpPr>
        <p:spPr>
          <a:xfrm>
            <a:off x="4837105" y="1773238"/>
            <a:ext cx="2517804" cy="4356100"/>
          </a:xfrm>
          <a:prstGeom prst="rect">
            <a:avLst/>
          </a:prstGeom>
          <a:noFill/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" y="1773238"/>
            <a:ext cx="447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603" y="3574675"/>
            <a:ext cx="2042808" cy="20381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8B3DDB-CD72-4BCA-B6D5-C46AFE36BB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6001" y="1773238"/>
            <a:ext cx="447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51738A-69A6-450E-9F1E-64087C35FF3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074603" y="2858041"/>
            <a:ext cx="2042808" cy="276999"/>
          </a:xfrm>
        </p:spPr>
        <p:txBody>
          <a:bodyPr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729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_ blaue Fläche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467720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F80D41E-AF08-44EF-9091-1801C740C61F}"/>
              </a:ext>
            </a:extLst>
          </p:cNvPr>
          <p:cNvSpPr>
            <a:spLocks/>
          </p:cNvSpPr>
          <p:nvPr/>
        </p:nvSpPr>
        <p:spPr>
          <a:xfrm>
            <a:off x="4064009" y="1773239"/>
            <a:ext cx="4063995" cy="2399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13.02.2025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" y="1773239"/>
            <a:ext cx="4063995" cy="23999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4601182"/>
            <a:ext cx="10728325" cy="15281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8B3DDB-CD72-4BCA-B6D5-C46AFE36BB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5" y="1773239"/>
            <a:ext cx="4063995" cy="23999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EAF62C-E018-4CB3-B20B-1B89D06CE6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94712" y="2850203"/>
            <a:ext cx="3002590" cy="7393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358775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538162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717550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851378D-E609-46D5-A618-66087BB247B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94712" y="2373634"/>
            <a:ext cx="3002590" cy="369332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503634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_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8498370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02530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5074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7619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1838" y="2558374"/>
            <a:ext cx="2838215" cy="35724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600"/>
            </a:lvl4pPr>
            <a:lvl5pPr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82B2BD-BFE7-4EE8-9EA1-44AC24477C4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1838" y="1773238"/>
            <a:ext cx="2838215" cy="55399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88786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_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110250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1112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674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6893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62674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9B42DD-E72C-4AB7-87D1-28C20658207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76893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91112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82B2BD-BFE7-4EE8-9EA1-44AC24477C4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591112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900D99-3563-4B33-9CCC-584A4ACD660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76893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340A24-2670-4290-8A52-907815A70A2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762674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BA5501F-F55F-4B97-B199-973F038AF52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591112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E42BAA3-7C72-45C7-85E2-E281C6A084C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676893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7B07B0E-6E98-4B1E-9664-0973514586F2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762674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56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4133129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D9422C11-C775-49C7-BF58-EE0C77B935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562271"/>
            <a:ext cx="2975999" cy="22957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975999" cy="4427132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384428"/>
            <a:ext cx="4621618" cy="1046440"/>
          </a:xfr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4363398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3094438"/>
            <a:ext cx="4621618" cy="28802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95E9E5CF-07F2-4D04-9EEE-47FC165F8B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15999" y="2430867"/>
            <a:ext cx="2975999" cy="4427132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Bildplatzhalter 9">
            <a:extLst>
              <a:ext uri="{FF2B5EF4-FFF2-40B4-BE49-F238E27FC236}">
                <a16:creationId xmlns:a16="http://schemas.microsoft.com/office/drawing/2014/main" id="{4ADC91AD-0A8F-4779-8109-66D7B245D5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5999" y="0"/>
            <a:ext cx="2975999" cy="22957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80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_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7179356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681413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D1B9A78-C004-49FB-8BDA-D0AC5DFCE2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0974" y="1095027"/>
            <a:ext cx="4210052" cy="2586385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4051064"/>
            <a:ext cx="10728325" cy="523220"/>
          </a:xfrm>
        </p:spPr>
        <p:txBody>
          <a:bodyPr wrap="square" lIns="0" tIns="0" rIns="0" bIns="0" anchor="t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5DF24FB-C636-4112-BE43-F0300251DED4}"/>
              </a:ext>
            </a:extLst>
          </p:cNvPr>
          <p:cNvCxnSpPr/>
          <p:nvPr/>
        </p:nvCxnSpPr>
        <p:spPr>
          <a:xfrm>
            <a:off x="5707538" y="4761405"/>
            <a:ext cx="7769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tfpLayoutConfig" hidden="1">
            <a:extLst>
              <a:ext uri="{FF2B5EF4-FFF2-40B4-BE49-F238E27FC236}">
                <a16:creationId xmlns:a16="http://schemas.microsoft.com/office/drawing/2014/main" id="{CD1EB402-2B1A-4523-B07A-912EDFD3332D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overall_0_132059443511967908 columns_1_132059443511967908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4367597" y="2080443"/>
            <a:ext cx="3456806" cy="615553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 algn="ctr">
              <a:buNone/>
              <a:defRPr lang="de-DE" sz="20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marL="163512" lvl="0" indent="-342900" algn="ctr">
              <a:spcBef>
                <a:spcPct val="0"/>
              </a:spcBef>
            </a:pPr>
            <a:r>
              <a:rPr lang="de-DE"/>
              <a:t>Formatvorlagen des Textmasters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  <p:sp>
        <p:nvSpPr>
          <p:cNvPr id="15" name="Inhaltsplatzhalter 7"/>
          <p:cNvSpPr>
            <a:spLocks noGrp="1"/>
          </p:cNvSpPr>
          <p:nvPr>
            <p:ph idx="1" hasCustomPrompt="1"/>
          </p:nvPr>
        </p:nvSpPr>
        <p:spPr>
          <a:xfrm>
            <a:off x="731837" y="5085184"/>
            <a:ext cx="10728325" cy="889553"/>
          </a:xfrm>
        </p:spPr>
        <p:txBody>
          <a:bodyPr/>
          <a:lstStyle>
            <a:lvl1pPr marL="0" indent="0" algn="ctr">
              <a:buNone/>
              <a:defRPr sz="1400"/>
            </a:lvl1pPr>
            <a:lvl2pPr>
              <a:defRPr/>
            </a:lvl2pPr>
          </a:lstStyle>
          <a:p>
            <a:r>
              <a:rPr lang="en-GB" dirty="0" err="1"/>
              <a:t>Ich</a:t>
            </a:r>
            <a:r>
              <a:rPr lang="en-GB" dirty="0"/>
              <a:t> bin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Beispieltext</a:t>
            </a:r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95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_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974510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E1F0C5B-74B5-43D2-AA28-C4E0E46C13F1}"/>
              </a:ext>
            </a:extLst>
          </p:cNvPr>
          <p:cNvSpPr>
            <a:spLocks/>
          </p:cNvSpPr>
          <p:nvPr/>
        </p:nvSpPr>
        <p:spPr>
          <a:xfrm>
            <a:off x="5710137" y="1773237"/>
            <a:ext cx="6481864" cy="36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356992"/>
            <a:ext cx="5364163" cy="167315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18914BC-99FD-40E0-A791-738784804266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33739170-57E2-4D7C-A737-907FC7D43F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44164" y="1773237"/>
            <a:ext cx="3600000" cy="360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AE245BC-FC39-4398-B403-B1C260965C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2645440"/>
            <a:ext cx="5364163" cy="246221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872C45-5698-453F-9BF7-321B6EDEEE5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96000" y="2147277"/>
            <a:ext cx="5364163" cy="430887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7" name="btfpLayoutConfig" hidden="1">
            <a:extLst>
              <a:ext uri="{FF2B5EF4-FFF2-40B4-BE49-F238E27FC236}">
                <a16:creationId xmlns:a16="http://schemas.microsoft.com/office/drawing/2014/main" id="{BC307CA8-DCC7-4CD6-9262-EA86BCBB52BB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overall_0_132059438575419169 columns_1_132059438575419169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3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_ 3 Person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66310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1112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6893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62674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91112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AA4845-411B-4D84-9684-13AEE0F8244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76893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20E9C1-ECED-4851-AEFD-82700EC9521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62674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FBDAF25-60CF-4144-A31E-8045D62C5889}"/>
              </a:ext>
            </a:extLst>
          </p:cNvPr>
          <p:cNvCxnSpPr/>
          <p:nvPr/>
        </p:nvCxnSpPr>
        <p:spPr>
          <a:xfrm>
            <a:off x="2606895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620891A4-FAAB-4A12-8E33-4218491AD61D}"/>
              </a:ext>
            </a:extLst>
          </p:cNvPr>
          <p:cNvCxnSpPr/>
          <p:nvPr/>
        </p:nvCxnSpPr>
        <p:spPr>
          <a:xfrm>
            <a:off x="5692676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BE24F11-9E46-4CA2-BC1A-6DF4DADC55EF}"/>
              </a:ext>
            </a:extLst>
          </p:cNvPr>
          <p:cNvCxnSpPr/>
          <p:nvPr/>
        </p:nvCxnSpPr>
        <p:spPr>
          <a:xfrm>
            <a:off x="8778457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97A7AA4-8DA2-4982-BC1F-99E109C6AFE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591112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45649E4-750B-43F8-BDC9-93376DA95B1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76893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32D02D5-6311-4BDF-BDF2-CBE002F711B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762674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3" name="btfpLayoutConfig" hidden="1">
            <a:extLst>
              <a:ext uri="{FF2B5EF4-FFF2-40B4-BE49-F238E27FC236}">
                <a16:creationId xmlns:a16="http://schemas.microsoft.com/office/drawing/2014/main" id="{49CC0780-4436-4E6B-B509-852034B5CE88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overall_0_132059440482315557 columns_1_132059440482315557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4095DAD6-F652-4376-AAE9-34CAFC918F39}"/>
              </a:ext>
            </a:extLst>
          </p:cNvPr>
          <p:cNvSpPr/>
          <p:nvPr/>
        </p:nvSpPr>
        <p:spPr>
          <a:xfrm>
            <a:off x="1591112" y="4581728"/>
            <a:ext cx="280849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DE594DA4-C5E5-4CD9-B24B-1E2263BD1BC5}"/>
              </a:ext>
            </a:extLst>
          </p:cNvPr>
          <p:cNvSpPr/>
          <p:nvPr/>
        </p:nvSpPr>
        <p:spPr>
          <a:xfrm>
            <a:off x="4676893" y="4581728"/>
            <a:ext cx="280849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4EB2415C-F3C5-4565-8FD4-03ADE7F25479}"/>
              </a:ext>
            </a:extLst>
          </p:cNvPr>
          <p:cNvSpPr/>
          <p:nvPr/>
        </p:nvSpPr>
        <p:spPr>
          <a:xfrm>
            <a:off x="7762674" y="4581728"/>
            <a:ext cx="280849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517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8428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B9191ACD-39F2-4858-AF32-A85AA2B89004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7982485C-08D2-4D4C-A6EE-DA380C242422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1077DEA6-70F3-4526-A874-46FA3436FB95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E7876C5B-5252-4095-864C-8F17851FED23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00560"/>
            <a:ext cx="10728324" cy="1495794"/>
          </a:xfrm>
        </p:spPr>
        <p:txBody>
          <a:bodyPr wrap="square" lIns="0" tIns="0" rIns="0" bIns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Abschlussfolie</a:t>
            </a:r>
            <a:endParaRPr lang="de-DE" dirty="0"/>
          </a:p>
        </p:txBody>
      </p:sp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 dirty="0">
                <a:solidFill>
                  <a:srgbClr val="FFFFFF">
                    <a:alpha val="0"/>
                  </a:srgbClr>
                </a:solidFill>
              </a:rPr>
              <a:t>overall_0_132077611449449403 columns_1_132077611449449403 </a:t>
            </a:r>
          </a:p>
        </p:txBody>
      </p:sp>
      <p:pic>
        <p:nvPicPr>
          <p:cNvPr id="15" name="Picture 507" descr="\\LEG001\dat_a_uk\LEG-Darstellung\Logo\_LEG-Logo\_LEG Logo\_LEG_Englisch\LEG_Logo_4c_englisch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blau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9878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10789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09040"/>
            <a:ext cx="10728324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507" descr="\\LEG001\dat_a_uk\LEG-Darstellung\Logo\_LEG-Logo\_LEG Logo\_LEG_Englisch\LEG_Logo_4c_englisch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13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_ohne Strich_Ausnah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2213164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682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einspaltig_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29684" y="2088000"/>
            <a:ext cx="11332635" cy="3600000"/>
          </a:xfrm>
        </p:spPr>
        <p:txBody>
          <a:bodyPr/>
          <a:lstStyle>
            <a:lvl1pPr marL="180975" indent="-180975">
              <a:spcAft>
                <a:spcPts val="0"/>
              </a:spcAft>
              <a:buFont typeface="Arial" pitchFamily="34" charset="0"/>
              <a:buChar char="•"/>
              <a:defRPr baseline="0"/>
            </a:lvl1pPr>
            <a:lvl2pPr marL="468000" indent="-180000">
              <a:spcAft>
                <a:spcPts val="0"/>
              </a:spcAft>
              <a:buClr>
                <a:srgbClr val="0089C1"/>
              </a:buClr>
              <a:buFont typeface="Arial" pitchFamily="34" charset="0"/>
              <a:buChar char="•"/>
              <a:defRPr/>
            </a:lvl2pPr>
            <a:lvl3pPr marL="714375" indent="-171450">
              <a:spcAft>
                <a:spcPts val="0"/>
              </a:spcAft>
              <a:buClr>
                <a:srgbClr val="0089C1"/>
              </a:buClr>
              <a:buFont typeface="Arial" pitchFamily="34" charset="0"/>
              <a:buChar char="•"/>
              <a:defRPr/>
            </a:lvl3pPr>
            <a:lvl4pPr marL="990600" indent="-180975">
              <a:buFont typeface="Arial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Textblock/Objekt/Tabelle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2002" y="1368000"/>
            <a:ext cx="11330318" cy="39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13.02.2025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DE83F2-9BAC-4347-94BA-19F582A66EF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323850"/>
            <a:ext cx="6912000" cy="396000"/>
          </a:xfr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Abschnitts (optional)</a:t>
            </a:r>
          </a:p>
        </p:txBody>
      </p:sp>
    </p:spTree>
    <p:extLst>
      <p:ext uri="{BB962C8B-B14F-4D97-AF65-F5344CB8AC3E}">
        <p14:creationId xmlns:p14="http://schemas.microsoft.com/office/powerpoint/2010/main" val="197173862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13.02.2025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D0C-9182-43C1-9C26-D363809C54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614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13.02.2025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D0C-9182-43C1-9C26-D363809C54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919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4541E539-82D7-4793-8E2B-715C223E3C8C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98988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3">
            <a:extLst>
              <a:ext uri="{FF2B5EF4-FFF2-40B4-BE49-F238E27FC236}">
                <a16:creationId xmlns:a16="http://schemas.microsoft.com/office/drawing/2014/main" id="{06CA8790-D3EA-407F-8B2E-0E297C528B23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3" name="Straight Connector 15">
              <a:extLst>
                <a:ext uri="{FF2B5EF4-FFF2-40B4-BE49-F238E27FC236}">
                  <a16:creationId xmlns:a16="http://schemas.microsoft.com/office/drawing/2014/main" id="{F02951C3-9DBC-4B82-9BB7-69BA5DAA6302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>
              <a:extLst>
                <a:ext uri="{FF2B5EF4-FFF2-40B4-BE49-F238E27FC236}">
                  <a16:creationId xmlns:a16="http://schemas.microsoft.com/office/drawing/2014/main" id="{1BD4A5A7-FF45-4B1A-8202-0C3CE0AA2879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10789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09040"/>
            <a:ext cx="10728324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pic>
        <p:nvPicPr>
          <p:cNvPr id="17" name="Picture 2" descr="T:\LEG-Darstellung\Power_Point_Praesentation\_MASTER\Logos\LEG_Logo_4c_de.gif">
            <a:extLst>
              <a:ext uri="{FF2B5EF4-FFF2-40B4-BE49-F238E27FC236}">
                <a16:creationId xmlns:a16="http://schemas.microsoft.com/office/drawing/2014/main" id="{7A763C01-87B5-4509-B7D4-09882834DD74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en-GB" sz="1200" b="1" dirty="0" err="1">
                <a:solidFill>
                  <a:schemeClr val="bg1"/>
                </a:solidFill>
              </a:rPr>
              <a:t>Bild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tauschen</a:t>
            </a:r>
            <a:r>
              <a:rPr lang="en-GB" sz="1200" b="0" dirty="0">
                <a:solidFill>
                  <a:schemeClr val="bg1"/>
                </a:solidFill>
              </a:rPr>
              <a:t>?</a:t>
            </a:r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&gt; </a:t>
            </a:r>
            <a:r>
              <a:rPr lang="en-GB" sz="1200" dirty="0" err="1">
                <a:solidFill>
                  <a:schemeClr val="bg1"/>
                </a:solidFill>
              </a:rPr>
              <a:t>Bitte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melden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sich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bei</a:t>
            </a:r>
            <a:r>
              <a:rPr lang="en-GB" sz="1200" dirty="0">
                <a:solidFill>
                  <a:schemeClr val="bg1"/>
                </a:solidFill>
              </a:rPr>
              <a:t> UK</a:t>
            </a:r>
          </a:p>
        </p:txBody>
      </p:sp>
    </p:spTree>
    <p:extLst>
      <p:ext uri="{BB962C8B-B14F-4D97-AF65-F5344CB8AC3E}">
        <p14:creationId xmlns:p14="http://schemas.microsoft.com/office/powerpoint/2010/main" val="627448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6600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3B4F93D6-E492-4591-9B35-3D96671D505F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1E6A50A-2569-49B6-A1C6-3DBFCB0FC74E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8F8B5879-3090-42F7-B038-05342ECFA3F6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CBC67250-CF7B-4601-8223-0CFEA938740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00560"/>
            <a:ext cx="10728324" cy="1495794"/>
          </a:xfrm>
        </p:spPr>
        <p:txBody>
          <a:bodyPr wrap="square" lIns="0" tIns="0" rIns="0" bIns="0" anchor="ctr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</a:t>
            </a:r>
          </a:p>
        </p:txBody>
      </p:sp>
      <p:pic>
        <p:nvPicPr>
          <p:cNvPr id="10" name="Picture 2" descr="T:\LEG-Darstellung\Power_Point_Praesentation\_MASTER\Logos\LEG_Logo_4c_de.gif">
            <a:extLst>
              <a:ext uri="{FF2B5EF4-FFF2-40B4-BE49-F238E27FC236}">
                <a16:creationId xmlns:a16="http://schemas.microsoft.com/office/drawing/2014/main" id="{ECE5DBBC-33C7-4E27-9F80-4715D4C36FAA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en-GB" sz="1200" b="1" dirty="0" err="1">
                <a:solidFill>
                  <a:schemeClr val="bg1"/>
                </a:solidFill>
              </a:rPr>
              <a:t>Bild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tauschen</a:t>
            </a:r>
            <a:r>
              <a:rPr lang="en-GB" sz="1200" b="0" dirty="0">
                <a:solidFill>
                  <a:schemeClr val="bg1"/>
                </a:solidFill>
              </a:rPr>
              <a:t>?</a:t>
            </a:r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&gt; </a:t>
            </a:r>
            <a:r>
              <a:rPr lang="en-GB" sz="1200" dirty="0" err="1">
                <a:solidFill>
                  <a:schemeClr val="bg1"/>
                </a:solidFill>
              </a:rPr>
              <a:t>Bitte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melden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sich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bei</a:t>
            </a:r>
            <a:r>
              <a:rPr lang="en-GB" sz="1200" dirty="0">
                <a:solidFill>
                  <a:schemeClr val="bg1"/>
                </a:solidFill>
              </a:rPr>
              <a:t> UK</a:t>
            </a:r>
          </a:p>
        </p:txBody>
      </p:sp>
    </p:spTree>
    <p:extLst>
      <p:ext uri="{BB962C8B-B14F-4D97-AF65-F5344CB8AC3E}">
        <p14:creationId xmlns:p14="http://schemas.microsoft.com/office/powerpoint/2010/main" val="3721748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blau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54722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10789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09040"/>
            <a:ext cx="10728324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T:\LEG-Darstellung\Power_Point_Praesentation\_MASTER\Logos\LEG_Logo_4c_de.gif">
            <a:extLst>
              <a:ext uri="{FF2B5EF4-FFF2-40B4-BE49-F238E27FC236}">
                <a16:creationId xmlns:a16="http://schemas.microsoft.com/office/drawing/2014/main" id="{ECE5DBBC-33C7-4E27-9F80-4715D4C36FAA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54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blau_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1452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032958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T:\LEG-Darstellung\Power_Point_Praesentation\_MASTER\Logos\LEG_Logo_4c_de.gif">
            <a:extLst>
              <a:ext uri="{FF2B5EF4-FFF2-40B4-BE49-F238E27FC236}">
                <a16:creationId xmlns:a16="http://schemas.microsoft.com/office/drawing/2014/main" id="{ECE5DBBC-33C7-4E27-9F80-4715D4C36FAA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Bild_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4961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4541E539-82D7-4793-8E2B-715C223E3C8C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06CA8790-D3EA-407F-8B2E-0E297C528B23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3" name="Straight Connector 15">
              <a:extLst>
                <a:ext uri="{FF2B5EF4-FFF2-40B4-BE49-F238E27FC236}">
                  <a16:creationId xmlns:a16="http://schemas.microsoft.com/office/drawing/2014/main" id="{F02951C3-9DBC-4B82-9BB7-69BA5DAA6302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>
              <a:extLst>
                <a:ext uri="{FF2B5EF4-FFF2-40B4-BE49-F238E27FC236}">
                  <a16:creationId xmlns:a16="http://schemas.microsoft.com/office/drawing/2014/main" id="{1BD4A5A7-FF45-4B1A-8202-0C3CE0AA2879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10789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09040"/>
            <a:ext cx="10728324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pic>
        <p:nvPicPr>
          <p:cNvPr id="16" name="Picture 2" descr="T:\LEG-Darstellung\Power_Point_Praesentation\_MASTER\Logos\LEG_Logo_4c_de.gif">
            <a:extLst>
              <a:ext uri="{FF2B5EF4-FFF2-40B4-BE49-F238E27FC236}">
                <a16:creationId xmlns:a16="http://schemas.microsoft.com/office/drawing/2014/main" id="{ECE5DBBC-33C7-4E27-9F80-4715D4C36FAA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Karte_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9219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rafik 163">
            <a:extLst>
              <a:ext uri="{FF2B5EF4-FFF2-40B4-BE49-F238E27FC236}">
                <a16:creationId xmlns:a16="http://schemas.microsoft.com/office/drawing/2014/main" id="{B61C4624-99BD-4827-A3AE-D365228658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092"/>
          <a:stretch/>
        </p:blipFill>
        <p:spPr>
          <a:xfrm>
            <a:off x="5565525" y="0"/>
            <a:ext cx="6626475" cy="577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8" y="2798506"/>
            <a:ext cx="4578486" cy="738664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3709040"/>
            <a:ext cx="4578486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/>
        </p:nvGrpSpPr>
        <p:grpSpPr>
          <a:xfrm>
            <a:off x="73183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T:\LEG-Darstellung\Power_Point_Praesentation\_MASTER\Logos\LEG_Logo_4c_de.gif">
            <a:extLst>
              <a:ext uri="{FF2B5EF4-FFF2-40B4-BE49-F238E27FC236}">
                <a16:creationId xmlns:a16="http://schemas.microsoft.com/office/drawing/2014/main" id="{ECE5DBBC-33C7-4E27-9F80-4715D4C36FAA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6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blau_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7941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032958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507" descr="\\LEG001\dat_a_uk\LEG-Darstellung\Logo\_LEG-Logo\_LEG Logo\_LEG_Englisch\LEG_Logo_4c_englisch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81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Karte_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6740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rafik 163">
            <a:extLst>
              <a:ext uri="{FF2B5EF4-FFF2-40B4-BE49-F238E27FC236}">
                <a16:creationId xmlns:a16="http://schemas.microsoft.com/office/drawing/2014/main" id="{B61C4624-99BD-4827-A3AE-D365228658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092"/>
          <a:stretch/>
        </p:blipFill>
        <p:spPr>
          <a:xfrm>
            <a:off x="5565525" y="0"/>
            <a:ext cx="6626475" cy="577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8" y="2700065"/>
            <a:ext cx="4578486" cy="147732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</a:t>
            </a:r>
            <a:br>
              <a:rPr lang="de-DE"/>
            </a:br>
            <a:r>
              <a:rPr lang="de-DE"/>
              <a:t>zweizeilig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/>
        </p:nvGrpSpPr>
        <p:grpSpPr>
          <a:xfrm>
            <a:off x="73183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T:\LEG-Darstellung\Power_Point_Praesentation\_MASTER\Logos\LEG_Logo_4c_de.gif">
            <a:extLst>
              <a:ext uri="{FF2B5EF4-FFF2-40B4-BE49-F238E27FC236}">
                <a16:creationId xmlns:a16="http://schemas.microsoft.com/office/drawing/2014/main" id="{ECE5DBBC-33C7-4E27-9F80-4715D4C36FAA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48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 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DAA6D94B-0521-42F2-9F06-9BB3145FCF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92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1904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9DCB815F-E587-4332-A934-EA4D2E466F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3565154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060108"/>
            <a:ext cx="6422630" cy="67710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59743"/>
            <a:ext cx="6422630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4035640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  link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6225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488CA2DA-98B7-4F09-87C1-8A8782D0F5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9A78-C004-49FB-8BDA-D0AC5DFCE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220617"/>
            <a:ext cx="6422630" cy="677108"/>
          </a:xfrm>
        </p:spPr>
        <p:txBody>
          <a:bodyPr wrap="square" lIns="0" tIns="0" rIns="0" bIns="0" anchor="b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3565154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4060918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  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48967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21B4BC97-DA97-47E5-A031-F4489CC16C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F9468D2-00BA-4450-879A-EA800A1DCD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1133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848566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5251" y="3060108"/>
            <a:ext cx="6422630" cy="67710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15251" y="3759743"/>
            <a:ext cx="6422630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1105808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  rech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468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F86BE0DF-7D71-4374-A05A-3A5F116DC9F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6034BA3-4E23-4342-B0DE-CA9287FCE2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1133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5251" y="3220617"/>
            <a:ext cx="6422630" cy="677108"/>
          </a:xfrm>
        </p:spPr>
        <p:txBody>
          <a:bodyPr wrap="square" lIns="0" tIns="0" rIns="0" bIns="0" anchor="b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848566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4260065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C4227188-4C72-4E0F-AB71-E540A32767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79416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773238"/>
            <a:ext cx="10728325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6889" y="6568973"/>
            <a:ext cx="253274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75004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016144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773238"/>
            <a:ext cx="10728325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19">
          <p15:clr>
            <a:srgbClr val="FBAE40"/>
          </p15:clr>
        </p15:guide>
        <p15:guide id="2" pos="461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3030395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9" y="1773238"/>
            <a:ext cx="3887786" cy="43561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5276" y="1773238"/>
            <a:ext cx="6816724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28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6">
          <p15:clr>
            <a:srgbClr val="FBAE40"/>
          </p15:clr>
        </p15:guide>
        <p15:guide id="2" pos="2910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6388642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73238"/>
            <a:ext cx="6816724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377" y="1773238"/>
            <a:ext cx="3887786" cy="43561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698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links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2142033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6416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3386" y="6568973"/>
            <a:ext cx="4209157" cy="153888"/>
          </a:xfr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05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Bild_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5384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4541E539-82D7-4793-8E2B-715C223E3C8C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06CA8790-D3EA-407F-8B2E-0E297C528B23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3" name="Straight Connector 15">
              <a:extLst>
                <a:ext uri="{FF2B5EF4-FFF2-40B4-BE49-F238E27FC236}">
                  <a16:creationId xmlns:a16="http://schemas.microsoft.com/office/drawing/2014/main" id="{F02951C3-9DBC-4B82-9BB7-69BA5DAA6302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>
              <a:extLst>
                <a:ext uri="{FF2B5EF4-FFF2-40B4-BE49-F238E27FC236}">
                  <a16:creationId xmlns:a16="http://schemas.microsoft.com/office/drawing/2014/main" id="{1BD4A5A7-FF45-4B1A-8202-0C3CE0AA2879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10789"/>
            <a:ext cx="10728324" cy="830997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09040"/>
            <a:ext cx="10728324" cy="30777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pic>
        <p:nvPicPr>
          <p:cNvPr id="15" name="Picture 507" descr="\\LEG001\dat_a_uk\LEG-Darstellung\Logo\_LEG-Logo\_LEG Logo\_LEG_Englisch\LEG_Logo_4c_englisch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08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rechts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2969216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7837" y="0"/>
            <a:ext cx="5364163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446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_blaue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442464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36416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986945"/>
            <a:ext cx="5364163" cy="1046440"/>
          </a:xfrm>
        </p:spPr>
        <p:txBody>
          <a:bodyPr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492375"/>
            <a:ext cx="5364163" cy="36369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6034BA3-4E23-4342-B0DE-CA9287FCE2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083" y="0"/>
            <a:ext cx="2682081" cy="6858000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2973732" y="1052736"/>
            <a:ext cx="2098782" cy="461665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de-DE" sz="30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marL="277812" lvl="0" indent="-457200">
              <a:spcBef>
                <a:spcPct val="0"/>
              </a:spcBef>
            </a:pPr>
            <a:r>
              <a:rPr lang="de-DE" dirty="0"/>
              <a:t>Text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24929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Bild einfügen</a:t>
            </a:r>
            <a:endParaRPr lang="de-DE" sz="1200" b="1" baseline="0" dirty="0"/>
          </a:p>
          <a:p>
            <a:pPr algn="l"/>
            <a:endParaRPr lang="de-DE" sz="1200" b="1" baseline="0" dirty="0"/>
          </a:p>
          <a:p>
            <a:pPr algn="l"/>
            <a:r>
              <a:rPr lang="de-DE" sz="1200" b="1" dirty="0"/>
              <a:t>1.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2.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3386" y="6568973"/>
            <a:ext cx="4209157" cy="153888"/>
          </a:xfr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48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_blaue Text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248325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891489-A975-4995-9837-165DB51E0782}"/>
              </a:ext>
            </a:extLst>
          </p:cNvPr>
          <p:cNvSpPr>
            <a:spLocks/>
          </p:cNvSpPr>
          <p:nvPr/>
        </p:nvSpPr>
        <p:spPr>
          <a:xfrm>
            <a:off x="6276001" y="1773238"/>
            <a:ext cx="5915999" cy="4356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18914BC-99FD-40E0-A791-738784804266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773238"/>
            <a:ext cx="591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715" y="2057126"/>
            <a:ext cx="4913447" cy="378832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216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_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4116261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093396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824288"/>
            <a:ext cx="3567787" cy="1046440"/>
          </a:xfr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18914BC-99FD-40E0-A791-738784804266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938" y="3824288"/>
            <a:ext cx="6372225" cy="230505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262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orient="horz" pos="2409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320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_Text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3891560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eck 1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A891489-A975-4995-9837-165DB51E0782}"/>
              </a:ext>
            </a:extLst>
          </p:cNvPr>
          <p:cNvSpPr>
            <a:spLocks/>
          </p:cNvSpPr>
          <p:nvPr/>
        </p:nvSpPr>
        <p:spPr>
          <a:xfrm>
            <a:off x="4837105" y="1773238"/>
            <a:ext cx="2517804" cy="4356100"/>
          </a:xfrm>
          <a:prstGeom prst="rect">
            <a:avLst/>
          </a:prstGeom>
          <a:noFill/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18914BC-99FD-40E0-A791-738784804266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" y="1773238"/>
            <a:ext cx="447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603" y="3574675"/>
            <a:ext cx="2042808" cy="20381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8B3DDB-CD72-4BCA-B6D5-C46AFE36BB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6001" y="1773238"/>
            <a:ext cx="4475999" cy="43561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51738A-69A6-450E-9F1E-64087C35FF3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074603" y="2858041"/>
            <a:ext cx="2042808" cy="276999"/>
          </a:xfrm>
        </p:spPr>
        <p:txBody>
          <a:bodyPr anchor="b">
            <a:sp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3774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_ blaue Fläche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3357404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F80D41E-AF08-44EF-9091-1801C740C61F}"/>
              </a:ext>
            </a:extLst>
          </p:cNvPr>
          <p:cNvSpPr>
            <a:spLocks/>
          </p:cNvSpPr>
          <p:nvPr/>
        </p:nvSpPr>
        <p:spPr>
          <a:xfrm>
            <a:off x="4064009" y="1773239"/>
            <a:ext cx="4063995" cy="2399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" y="1773239"/>
            <a:ext cx="4063995" cy="23999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4601182"/>
            <a:ext cx="10728325" cy="15281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8B3DDB-CD72-4BCA-B6D5-C46AFE36BB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5" y="1773239"/>
            <a:ext cx="4063995" cy="23999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EAF62C-E018-4CB3-B20B-1B89D06CE6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94712" y="2850203"/>
            <a:ext cx="3002590" cy="7393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358775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538162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717550" indent="0" algn="ct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851378D-E609-46D5-A618-66087BB247B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594712" y="2373634"/>
            <a:ext cx="3002590" cy="369332"/>
          </a:xfrm>
        </p:spPr>
        <p:txBody>
          <a:bodyPr wrap="square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4105621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_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7077516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02530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5074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7619" y="1773238"/>
            <a:ext cx="2432544" cy="435754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1838" y="2558374"/>
            <a:ext cx="2838215" cy="357241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600"/>
            </a:lvl4pPr>
            <a:lvl5pPr>
              <a:lnSpc>
                <a:spcPct val="100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82B2BD-BFE7-4EE8-9EA1-44AC24477C4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1838" y="1773238"/>
            <a:ext cx="2838215" cy="55399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664762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_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6358624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212573"/>
            <a:ext cx="10728325" cy="523220"/>
          </a:xfrm>
        </p:spPr>
        <p:txBody>
          <a:bodyPr lIns="0" tIns="0" rIns="0" bIns="0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0F479CA-E3C8-4ACE-99D5-F1F739179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1112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2674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6893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62674" y="1773238"/>
            <a:ext cx="2838215" cy="2016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9B42DD-E72C-4AB7-87D1-28C20658207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676893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91112" y="4638675"/>
            <a:ext cx="2838215" cy="14921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400"/>
            </a:lvl1pPr>
            <a:lvl2pPr>
              <a:lnSpc>
                <a:spcPct val="100000"/>
              </a:lnSpc>
              <a:spcBef>
                <a:spcPts val="400"/>
              </a:spcBef>
              <a:defRPr sz="1400"/>
            </a:lvl2pPr>
            <a:lvl3pPr>
              <a:lnSpc>
                <a:spcPct val="100000"/>
              </a:lnSpc>
              <a:spcBef>
                <a:spcPts val="400"/>
              </a:spcBef>
              <a:defRPr sz="14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82B2BD-BFE7-4EE8-9EA1-44AC24477C4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591112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900D99-3563-4B33-9CCC-584A4ACD6604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676893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340A24-2670-4290-8A52-907815A70A2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762674" y="3904158"/>
            <a:ext cx="2838215" cy="2492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BA5501F-F55F-4B97-B199-973F038AF520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591112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E42BAA3-7C72-45C7-85E2-E281C6A084C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676893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7B07B0E-6E98-4B1E-9664-0973514586F2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762674" y="4172913"/>
            <a:ext cx="2838215" cy="166199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 err="1"/>
              <a:t>Subtitel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523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3950181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D9422C11-C775-49C7-BF58-EE0C77B935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562271"/>
            <a:ext cx="2975999" cy="22957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975999" cy="4427132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384428"/>
            <a:ext cx="4621618" cy="1046440"/>
          </a:xfr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718914BC-99FD-40E0-A791-738784804266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4363398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3094438"/>
            <a:ext cx="4621618" cy="28802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95E9E5CF-07F2-4D04-9EEE-47FC165F8B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15999" y="2430867"/>
            <a:ext cx="2975999" cy="4427132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Bildplatzhalter 9">
            <a:extLst>
              <a:ext uri="{FF2B5EF4-FFF2-40B4-BE49-F238E27FC236}">
                <a16:creationId xmlns:a16="http://schemas.microsoft.com/office/drawing/2014/main" id="{4ADC91AD-0A8F-4779-8109-66D7B245D5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5999" y="0"/>
            <a:ext cx="2975999" cy="2295728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3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_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959329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681413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FD1B9A78-C004-49FB-8BDA-D0AC5DFCE2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0974" y="1095027"/>
            <a:ext cx="4210052" cy="2586385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4051064"/>
            <a:ext cx="10728325" cy="523220"/>
          </a:xfrm>
        </p:spPr>
        <p:txBody>
          <a:bodyPr wrap="square" lIns="0" tIns="0" rIns="0" bIns="0" anchor="t">
            <a:sp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5105943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5DF24FB-C636-4112-BE43-F0300251DED4}"/>
              </a:ext>
            </a:extLst>
          </p:cNvPr>
          <p:cNvCxnSpPr/>
          <p:nvPr/>
        </p:nvCxnSpPr>
        <p:spPr>
          <a:xfrm>
            <a:off x="5707538" y="4761405"/>
            <a:ext cx="7769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tfpLayoutConfig" hidden="1">
            <a:extLst>
              <a:ext uri="{FF2B5EF4-FFF2-40B4-BE49-F238E27FC236}">
                <a16:creationId xmlns:a16="http://schemas.microsoft.com/office/drawing/2014/main" id="{CD1EB402-2B1A-4523-B07A-912EDFD3332D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overall_0_132059443511967908 columns_1_132059443511967908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4367597" y="2080443"/>
            <a:ext cx="3456806" cy="615553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 algn="ctr">
              <a:buNone/>
              <a:defRPr lang="de-DE" sz="20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marL="163512" lvl="0" indent="-342900" algn="ctr">
              <a:spcBef>
                <a:spcPct val="0"/>
              </a:spcBef>
            </a:pPr>
            <a:r>
              <a:rPr lang="de-DE"/>
              <a:t>Formatvorlagen des Textmasters bearbeiten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  <p:sp>
        <p:nvSpPr>
          <p:cNvPr id="15" name="Inhaltsplatzhalter 7"/>
          <p:cNvSpPr>
            <a:spLocks noGrp="1"/>
          </p:cNvSpPr>
          <p:nvPr>
            <p:ph idx="1" hasCustomPrompt="1"/>
          </p:nvPr>
        </p:nvSpPr>
        <p:spPr>
          <a:xfrm>
            <a:off x="731837" y="5085184"/>
            <a:ext cx="10728325" cy="889553"/>
          </a:xfrm>
        </p:spPr>
        <p:txBody>
          <a:bodyPr/>
          <a:lstStyle>
            <a:lvl1pPr marL="0" indent="0" algn="ctr">
              <a:buNone/>
              <a:defRPr sz="1400"/>
            </a:lvl1pPr>
            <a:lvl2pPr>
              <a:defRPr/>
            </a:lvl2pPr>
          </a:lstStyle>
          <a:p>
            <a:r>
              <a:rPr lang="en-GB" dirty="0" err="1"/>
              <a:t>Ich</a:t>
            </a:r>
            <a:r>
              <a:rPr lang="en-GB" dirty="0"/>
              <a:t> bin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Beispieltext</a:t>
            </a:r>
            <a:endParaRPr lang="en-GB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7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Karte_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5952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rafik 163">
            <a:extLst>
              <a:ext uri="{FF2B5EF4-FFF2-40B4-BE49-F238E27FC236}">
                <a16:creationId xmlns:a16="http://schemas.microsoft.com/office/drawing/2014/main" id="{B61C4624-99BD-4827-A3AE-D365228658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092"/>
          <a:stretch/>
        </p:blipFill>
        <p:spPr>
          <a:xfrm>
            <a:off x="5565525" y="0"/>
            <a:ext cx="6626475" cy="577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8" y="2798506"/>
            <a:ext cx="4578486" cy="738664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Titelfolie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3709040"/>
            <a:ext cx="4578486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/>
        </p:nvGrpSpPr>
        <p:grpSpPr>
          <a:xfrm>
            <a:off x="73183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507" descr="\\LEG001\dat_a_uk\LEG-Darstellung\Logo\_LEG-Logo\_LEG Logo\_LEG_Englisch\LEG_Logo_4c_englisch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_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2420295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E1F0C5B-74B5-43D2-AA28-C4E0E46C13F1}"/>
              </a:ext>
            </a:extLst>
          </p:cNvPr>
          <p:cNvSpPr>
            <a:spLocks/>
          </p:cNvSpPr>
          <p:nvPr/>
        </p:nvSpPr>
        <p:spPr>
          <a:xfrm>
            <a:off x="5710137" y="1773237"/>
            <a:ext cx="6481864" cy="36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3356992"/>
            <a:ext cx="5364163" cy="167315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33739170-57E2-4D7C-A737-907FC7D43F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44164" y="1773237"/>
            <a:ext cx="3600000" cy="3600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AE245BC-FC39-4398-B403-B1C260965C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6000" y="2645440"/>
            <a:ext cx="5364163" cy="246221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872C45-5698-453F-9BF7-321B6EDEEE5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96000" y="2147277"/>
            <a:ext cx="5364163" cy="430887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179387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358775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538162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71755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7" name="btfpLayoutConfig" hidden="1">
            <a:extLst>
              <a:ext uri="{FF2B5EF4-FFF2-40B4-BE49-F238E27FC236}">
                <a16:creationId xmlns:a16="http://schemas.microsoft.com/office/drawing/2014/main" id="{BC307CA8-DCC7-4CD6-9262-EA86BCBB52BB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overall_0_132059438575419169 columns_1_132059438575419169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36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_ 3 Person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010464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8CB43628-C72B-4E89-965D-086F8357BF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91112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A662C4E2-1E6D-4BE9-A0A4-ED48EB2245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6893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2EEA3BC9-FFCA-4710-869B-95BB187FE8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62674" y="1773238"/>
            <a:ext cx="2808490" cy="280849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D5E3E0A-F708-49AD-B11F-F78E45105B3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91112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AA4845-411B-4D84-9684-13AEE0F8244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676893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B20E9C1-ECED-4851-AEFD-82700EC9521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62674" y="4906091"/>
            <a:ext cx="2808490" cy="276999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Name Vorname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BFBDAF25-60CF-4144-A31E-8045D62C5889}"/>
              </a:ext>
            </a:extLst>
          </p:cNvPr>
          <p:cNvCxnSpPr/>
          <p:nvPr/>
        </p:nvCxnSpPr>
        <p:spPr>
          <a:xfrm>
            <a:off x="2606895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620891A4-FAAB-4A12-8E33-4218491AD61D}"/>
              </a:ext>
            </a:extLst>
          </p:cNvPr>
          <p:cNvCxnSpPr/>
          <p:nvPr/>
        </p:nvCxnSpPr>
        <p:spPr>
          <a:xfrm>
            <a:off x="5692676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BE24F11-9E46-4CA2-BC1A-6DF4DADC55EF}"/>
              </a:ext>
            </a:extLst>
          </p:cNvPr>
          <p:cNvCxnSpPr/>
          <p:nvPr/>
        </p:nvCxnSpPr>
        <p:spPr>
          <a:xfrm>
            <a:off x="8778457" y="5285470"/>
            <a:ext cx="7769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97A7AA4-8DA2-4982-BC1F-99E109C6AFE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591112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45649E4-750B-43F8-BDC9-93376DA95B1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76893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32D02D5-6311-4BDF-BDF2-CBE002F711B7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762674" y="5415551"/>
            <a:ext cx="280849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  <a:lvl2pPr marL="179387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 marL="358775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3pPr>
            <a:lvl4pPr marL="538162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4pPr>
            <a:lvl5pPr marL="717550" indent="0" algn="ctr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de-DE" dirty="0"/>
              <a:t>Position</a:t>
            </a:r>
          </a:p>
        </p:txBody>
      </p:sp>
      <p:sp>
        <p:nvSpPr>
          <p:cNvPr id="3" name="btfpLayoutConfig" hidden="1">
            <a:extLst>
              <a:ext uri="{FF2B5EF4-FFF2-40B4-BE49-F238E27FC236}">
                <a16:creationId xmlns:a16="http://schemas.microsoft.com/office/drawing/2014/main" id="{49CC0780-4436-4E6B-B509-852034B5CE88}"/>
              </a:ext>
            </a:extLst>
          </p:cNvPr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overall_0_132059440482315557 columns_1_132059440482315557 </a:t>
            </a:r>
            <a:endParaRPr lang="de-DE" sz="100" dirty="0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4095DAD6-F652-4376-AAE9-34CAFC918F39}"/>
              </a:ext>
            </a:extLst>
          </p:cNvPr>
          <p:cNvSpPr/>
          <p:nvPr/>
        </p:nvSpPr>
        <p:spPr>
          <a:xfrm>
            <a:off x="1591112" y="4581728"/>
            <a:ext cx="280849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DE594DA4-C5E5-4CD9-B24B-1E2263BD1BC5}"/>
              </a:ext>
            </a:extLst>
          </p:cNvPr>
          <p:cNvSpPr/>
          <p:nvPr/>
        </p:nvSpPr>
        <p:spPr>
          <a:xfrm>
            <a:off x="4676893" y="4581728"/>
            <a:ext cx="280849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tangle 48">
            <a:extLst>
              <a:ext uri="{FF2B5EF4-FFF2-40B4-BE49-F238E27FC236}">
                <a16:creationId xmlns:a16="http://schemas.microsoft.com/office/drawing/2014/main" id="{4EB2415C-F3C5-4565-8FD4-03ADE7F25479}"/>
              </a:ext>
            </a:extLst>
          </p:cNvPr>
          <p:cNvSpPr/>
          <p:nvPr/>
        </p:nvSpPr>
        <p:spPr>
          <a:xfrm>
            <a:off x="7762674" y="4581728"/>
            <a:ext cx="280849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</p:spPr>
        <p:txBody>
          <a:bodyPr lIns="0" tIns="0" rIns="0" bIns="0" anchor="b">
            <a:spAutoFit/>
          </a:bodyPr>
          <a:lstStyle>
            <a:lvl1pPr algn="ctr">
              <a:lnSpc>
                <a:spcPct val="100000"/>
              </a:lnSpc>
              <a:defRPr sz="34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63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17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pos="461">
          <p15:clr>
            <a:srgbClr val="FBAE40"/>
          </p15:clr>
        </p15:guide>
        <p15:guide id="6" pos="721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7446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B9191ACD-39F2-4858-AF32-A85AA2B89004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7982485C-08D2-4D4C-A6EE-DA380C242422}"/>
              </a:ext>
            </a:extLst>
          </p:cNvPr>
          <p:cNvGrpSpPr>
            <a:grpSpLocks/>
          </p:cNvGrpSpPr>
          <p:nvPr/>
        </p:nvGrpSpPr>
        <p:grpSpPr>
          <a:xfrm>
            <a:off x="380675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1077DEA6-70F3-4526-A874-46FA3436FB95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E7876C5B-5252-4095-864C-8F17851FED23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2700560"/>
            <a:ext cx="10728324" cy="1495794"/>
          </a:xfrm>
        </p:spPr>
        <p:txBody>
          <a:bodyPr wrap="square" lIns="0" tIns="0" rIns="0" bIns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Abschlussfolie</a:t>
            </a:r>
            <a:endParaRPr lang="de-DE" dirty="0"/>
          </a:p>
        </p:txBody>
      </p:sp>
      <p:pic>
        <p:nvPicPr>
          <p:cNvPr id="14" name="Picture 2" descr="T:\LEG-Darstellung\Power_Point_Praesentation\_MASTER\Logos\LEG_Logo_4c_de.gif">
            <a:extLst>
              <a:ext uri="{FF2B5EF4-FFF2-40B4-BE49-F238E27FC236}">
                <a16:creationId xmlns:a16="http://schemas.microsoft.com/office/drawing/2014/main" id="{ECE5DBBC-33C7-4E27-9F80-4715D4C36FAA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 dirty="0">
                <a:solidFill>
                  <a:srgbClr val="FFFFFF">
                    <a:alpha val="0"/>
                  </a:srgbClr>
                </a:solidFill>
              </a:rPr>
              <a:t>overall_0_132077611449449403 columns_1_132077611449449403 </a:t>
            </a:r>
          </a:p>
        </p:txBody>
      </p:sp>
    </p:spTree>
    <p:extLst>
      <p:ext uri="{BB962C8B-B14F-4D97-AF65-F5344CB8AC3E}">
        <p14:creationId xmlns:p14="http://schemas.microsoft.com/office/powerpoint/2010/main" val="3120061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_ohne Strich_Ausnah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A763824-8826-4EF5-AEAE-ED800E37EA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9938667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A763824-8826-4EF5-AEAE-ED800E37E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8" y="6568972"/>
            <a:ext cx="589411" cy="153889"/>
          </a:xfrm>
        </p:spPr>
        <p:txBody>
          <a:bodyPr wrap="none" lIns="0" tIns="0" rIns="0" bIns="0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9224" y="6568973"/>
            <a:ext cx="9782719" cy="153888"/>
          </a:xfrm>
        </p:spPr>
        <p:txBody>
          <a:bodyPr lIns="0" tIns="0" rIns="0" bIns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0476" y="6568973"/>
            <a:ext cx="259687" cy="153888"/>
          </a:xfrm>
        </p:spPr>
        <p:txBody>
          <a:bodyPr wrap="none" lIns="0" tIns="0" rIns="0" bIns="0">
            <a:sp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456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4">
          <p15:clr>
            <a:srgbClr val="CCCCCC"/>
          </p15:clr>
        </p15:guide>
        <p15:guide id="2" pos="7216">
          <p15:clr>
            <a:srgbClr val="CCCCC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Karte_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14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rafik 163">
            <a:extLst>
              <a:ext uri="{FF2B5EF4-FFF2-40B4-BE49-F238E27FC236}">
                <a16:creationId xmlns:a16="http://schemas.microsoft.com/office/drawing/2014/main" id="{B61C4624-99BD-4827-A3AE-D365228658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092"/>
          <a:stretch/>
        </p:blipFill>
        <p:spPr>
          <a:xfrm>
            <a:off x="5565525" y="0"/>
            <a:ext cx="6626475" cy="577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8" y="2700065"/>
            <a:ext cx="4578486" cy="147732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Titelfolie</a:t>
            </a:r>
            <a:br>
              <a:rPr lang="de-DE"/>
            </a:br>
            <a:r>
              <a:rPr lang="de-DE"/>
              <a:t>zweizeilig</a:t>
            </a:r>
            <a:endParaRPr lang="de-DE" dirty="0"/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1640DA54-2D07-45E9-B888-3B5855200387}"/>
              </a:ext>
            </a:extLst>
          </p:cNvPr>
          <p:cNvGrpSpPr>
            <a:grpSpLocks/>
          </p:cNvGrpSpPr>
          <p:nvPr/>
        </p:nvGrpSpPr>
        <p:grpSpPr>
          <a:xfrm>
            <a:off x="731838" y="2110902"/>
            <a:ext cx="4578486" cy="2636198"/>
            <a:chOff x="1558925" y="4192858"/>
            <a:chExt cx="9235455" cy="5374888"/>
          </a:xfrm>
        </p:grpSpPr>
        <p:cxnSp>
          <p:nvCxnSpPr>
            <p:cNvPr id="12" name="Straight Connector 15">
              <a:extLst>
                <a:ext uri="{FF2B5EF4-FFF2-40B4-BE49-F238E27FC236}">
                  <a16:creationId xmlns:a16="http://schemas.microsoft.com/office/drawing/2014/main" id="{74011556-4059-4380-B7A9-162E6E6C3CC4}"/>
                </a:ext>
              </a:extLst>
            </p:cNvPr>
            <p:cNvCxnSpPr/>
            <p:nvPr/>
          </p:nvCxnSpPr>
          <p:spPr>
            <a:xfrm>
              <a:off x="1558925" y="9567746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>
              <a:extLst>
                <a:ext uri="{FF2B5EF4-FFF2-40B4-BE49-F238E27FC236}">
                  <a16:creationId xmlns:a16="http://schemas.microsoft.com/office/drawing/2014/main" id="{F1374D04-108E-42AF-8188-EFBD3D85137F}"/>
                </a:ext>
              </a:extLst>
            </p:cNvPr>
            <p:cNvCxnSpPr/>
            <p:nvPr/>
          </p:nvCxnSpPr>
          <p:spPr>
            <a:xfrm>
              <a:off x="1558925" y="4192858"/>
              <a:ext cx="9235455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507" descr="\\LEG001\dat_a_uk\LEG-Darstellung\Logo\_LEG-Logo\_LEG Logo\_LEG_Englisch\LEG_Logo_4c_englisch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028" y="0"/>
            <a:ext cx="2072972" cy="10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9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 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DAA6D94B-0521-42F2-9F06-9BB3145FCF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92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9507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9DCB815F-E587-4332-A934-EA4D2E466F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1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3565154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060108"/>
            <a:ext cx="6422630" cy="677108"/>
          </a:xfrm>
        </p:spPr>
        <p:txBody>
          <a:bodyPr wrap="square" lIns="0" tIns="0" rIns="0" bIns="0" anchor="ctr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3759743"/>
            <a:ext cx="6422630" cy="246221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3413131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  link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8DCF6EDC-F177-4B01-8E9B-EAB815736A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132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8DCF6EDC-F177-4B01-8E9B-EAB815736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488CA2DA-98B7-4F09-87C1-8A8782D0F5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6655ED5-16BC-4F25-8174-C699708F65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1B9A78-C004-49FB-8BDA-D0AC5DFCE2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052537"/>
            <a:ext cx="7930867" cy="3013268"/>
          </a:xfrm>
          <a:gradFill flip="none" rotWithShape="0">
            <a:gsLst>
              <a:gs pos="0">
                <a:schemeClr val="accent6"/>
              </a:gs>
              <a:gs pos="100000">
                <a:schemeClr val="accent6">
                  <a:alpha val="70000"/>
                  <a:lumMod val="54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en-GB" sz="1800" dirty="0">
                <a:solidFill>
                  <a:schemeClr val="lt1"/>
                </a:solidFill>
              </a:defRPr>
            </a:lvl1pPr>
          </a:lstStyle>
          <a:p>
            <a:pPr marL="179388" lvl="0" indent="-179388" algn="ctr" defTabSz="45720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220617"/>
            <a:ext cx="6422630" cy="677108"/>
          </a:xfrm>
        </p:spPr>
        <p:txBody>
          <a:bodyPr wrap="square" lIns="0" tIns="0" rIns="0" bIns="0" anchor="b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Thema / Bereich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3565154" y="4107882"/>
            <a:ext cx="756000" cy="36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0A29180-627F-4549-B520-E6568305CD9C}"/>
              </a:ext>
            </a:extLst>
          </p:cNvPr>
          <p:cNvSpPr/>
          <p:nvPr/>
        </p:nvSpPr>
        <p:spPr>
          <a:xfrm>
            <a:off x="12432704" y="18728"/>
            <a:ext cx="1620000" cy="341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l"/>
            <a:r>
              <a:rPr lang="de-DE" sz="1200" b="1" dirty="0"/>
              <a:t>Hintergrundbild</a:t>
            </a:r>
            <a:r>
              <a:rPr lang="de-DE" sz="1200" b="1" baseline="0" dirty="0"/>
              <a:t> einfügen</a:t>
            </a:r>
          </a:p>
          <a:p>
            <a:pPr algn="l"/>
            <a:endParaRPr lang="de-DE" sz="1200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/>
              <a:t>1. Auf Bild </a:t>
            </a: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Vordergrund </a:t>
            </a:r>
          </a:p>
          <a:p>
            <a:pPr algn="l"/>
            <a:endParaRPr lang="de-DE" sz="1200" b="1" dirty="0"/>
          </a:p>
          <a:p>
            <a:pPr algn="l"/>
            <a:r>
              <a:rPr lang="de-DE" sz="1200" b="1" dirty="0"/>
              <a:t>2.</a:t>
            </a:r>
            <a:r>
              <a:rPr lang="de-DE" sz="1200" b="0" baseline="0" dirty="0"/>
              <a:t> Gewünschtes Bild einfügen. </a:t>
            </a:r>
            <a:r>
              <a:rPr lang="de-DE" sz="1200" dirty="0"/>
              <a:t>Klicken sie dazu auf das Bild-Icon in der Mitte des Platzhalters.</a:t>
            </a:r>
          </a:p>
          <a:p>
            <a:pPr algn="l"/>
            <a:endParaRPr lang="de-DE" sz="1200" dirty="0"/>
          </a:p>
          <a:p>
            <a:pPr algn="l"/>
            <a:r>
              <a:rPr lang="de-DE" sz="1200" b="1" dirty="0"/>
              <a:t>3. </a:t>
            </a:r>
            <a:r>
              <a:rPr lang="de-DE" sz="1200" dirty="0"/>
              <a:t>Haben Sie das gewünschte Bild eingefügt</a:t>
            </a:r>
            <a:br>
              <a:rPr lang="de-DE" sz="1200" dirty="0"/>
            </a:br>
            <a:r>
              <a:rPr lang="de-DE" sz="1200" b="1" i="1" dirty="0"/>
              <a:t>Rechtsklick </a:t>
            </a:r>
            <a:r>
              <a:rPr lang="de-DE" sz="1200" b="1" i="1" dirty="0">
                <a:sym typeface="Wingdings" panose="05000000000000000000" pitchFamily="2" charset="2"/>
              </a:rPr>
              <a:t></a:t>
            </a:r>
            <a:br>
              <a:rPr lang="de-DE" sz="1200" b="1" i="1" dirty="0">
                <a:sym typeface="Wingdings" panose="05000000000000000000" pitchFamily="2" charset="2"/>
              </a:rPr>
            </a:br>
            <a:r>
              <a:rPr lang="de-DE" sz="1200" b="1" i="0" dirty="0">
                <a:solidFill>
                  <a:srgbClr val="FF0000"/>
                </a:solidFill>
                <a:highlight>
                  <a:srgbClr val="F9F9F9"/>
                </a:highlight>
                <a:sym typeface="Wingdings" panose="05000000000000000000" pitchFamily="2" charset="2"/>
              </a:rPr>
              <a:t>In den Hintergrund </a:t>
            </a:r>
          </a:p>
        </p:txBody>
      </p:sp>
    </p:spTree>
    <p:extLst>
      <p:ext uri="{BB962C8B-B14F-4D97-AF65-F5344CB8AC3E}">
        <p14:creationId xmlns:p14="http://schemas.microsoft.com/office/powerpoint/2010/main" val="3727053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tags" Target="../tags/tag5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tags" Target="../tags/tag53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ECB48A9-282A-48DE-ADDC-9741FABCB02C}"/>
              </a:ext>
            </a:extLst>
          </p:cNvPr>
          <p:cNvGraphicFramePr>
            <a:graphicFrameLocks noChangeAspect="1"/>
          </p:cNvGraphicFramePr>
          <p:nvPr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3354068106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7" imgW="383" imgH="384" progId="TCLayout.ActiveDocument.1">
                  <p:embed/>
                </p:oleObj>
              </mc:Choice>
              <mc:Fallback>
                <p:oleObj name="think-cell Folie" r:id="rId37" imgW="383" imgH="38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ECB48A9-282A-48DE-ADDC-9741FABCB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3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lvl="0" algn="ctr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773238"/>
            <a:ext cx="10728325" cy="4356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6568972"/>
            <a:ext cx="589411" cy="1538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>
              <a:defRPr lang="de-DE" sz="1000" smtClean="0"/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9224" y="6568973"/>
            <a:ext cx="9782719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lang="de-DE" sz="1000" smtClean="0"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0476" y="6568973"/>
            <a:ext cx="259687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de-DE" sz="1000" b="1" smtClean="0"/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A8D1D19-54C3-418A-A11B-72A66F1E6F0E}"/>
              </a:ext>
            </a:extLst>
          </p:cNvPr>
          <p:cNvCxnSpPr/>
          <p:nvPr/>
        </p:nvCxnSpPr>
        <p:spPr>
          <a:xfrm>
            <a:off x="5707538" y="1191349"/>
            <a:ext cx="7769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4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818" r:id="rId31"/>
    <p:sldLayoutId id="2147483819" r:id="rId32"/>
    <p:sldLayoutId id="2147483820" r:id="rId3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400" b="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600"/>
        </a:spcBef>
        <a:buFont typeface="Tahoma" panose="020B060403050404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ECB48A9-282A-48DE-ADDC-9741FABCB02C}"/>
              </a:ext>
            </a:extLst>
          </p:cNvPr>
          <p:cNvGraphicFramePr>
            <a:graphicFrameLocks noChangeAspect="1"/>
          </p:cNvGraphicFramePr>
          <p:nvPr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3255681909"/>
              </p:ext>
            </p:extLst>
          </p:nvPr>
        </p:nvGraphicFramePr>
        <p:xfrm>
          <a:off x="795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4" imgW="383" imgH="384" progId="TCLayout.ActiveDocument.1">
                  <p:embed/>
                </p:oleObj>
              </mc:Choice>
              <mc:Fallback>
                <p:oleObj name="think-cell Folie" r:id="rId34" imgW="383" imgH="38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4ECB48A9-282A-48DE-ADDC-9741FABCB0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95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3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3400" b="0" i="0" baseline="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552420"/>
            <a:ext cx="10728325" cy="5232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lvl="0" algn="ctr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773238"/>
            <a:ext cx="10728325" cy="4356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6568972"/>
            <a:ext cx="589411" cy="1538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>
              <a:defRPr lang="de-DE" sz="1000" smtClean="0"/>
            </a:lvl1pPr>
          </a:lstStyle>
          <a:p>
            <a:r>
              <a:rPr lang="de-DE" dirty="0"/>
              <a:t>13.02.2025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9224" y="6568973"/>
            <a:ext cx="9782719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defRPr lang="de-DE" sz="1000" smtClean="0"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0476" y="6568973"/>
            <a:ext cx="259687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 lang="de-DE" sz="1000" b="1" smtClean="0"/>
            </a:lvl1pPr>
          </a:lstStyle>
          <a:p>
            <a:fld id="{C31F6BF0-11B6-44E7-8396-A4C4CF06E29F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A8D1D19-54C3-418A-A11B-72A66F1E6F0E}"/>
              </a:ext>
            </a:extLst>
          </p:cNvPr>
          <p:cNvCxnSpPr/>
          <p:nvPr/>
        </p:nvCxnSpPr>
        <p:spPr>
          <a:xfrm>
            <a:off x="5707538" y="1191349"/>
            <a:ext cx="7769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400" b="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600"/>
        </a:spcBef>
        <a:buFont typeface="Tahoma" panose="020B060403050404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9388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05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7.xml"/><Relationship Id="rId6" Type="http://schemas.openxmlformats.org/officeDocument/2006/relationships/image" Target="../media/image5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2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6.png"/><Relationship Id="rId26" Type="http://schemas.openxmlformats.org/officeDocument/2006/relationships/image" Target="../media/image73.png"/><Relationship Id="rId39" Type="http://schemas.openxmlformats.org/officeDocument/2006/relationships/image" Target="../media/image83.png"/><Relationship Id="rId21" Type="http://schemas.openxmlformats.org/officeDocument/2006/relationships/hyperlink" Target="http://www.innovent-jena.de/de/site__2/" TargetMode="External"/><Relationship Id="rId34" Type="http://schemas.openxmlformats.org/officeDocument/2006/relationships/image" Target="../media/image79.gif"/><Relationship Id="rId42" Type="http://schemas.openxmlformats.org/officeDocument/2006/relationships/image" Target="../media/image86.png"/><Relationship Id="rId47" Type="http://schemas.openxmlformats.org/officeDocument/2006/relationships/image" Target="../media/image91.png"/><Relationship Id="rId50" Type="http://schemas.openxmlformats.org/officeDocument/2006/relationships/image" Target="../media/image94.png"/><Relationship Id="rId55" Type="http://schemas.openxmlformats.org/officeDocument/2006/relationships/image" Target="../media/image98.png"/><Relationship Id="rId63" Type="http://schemas.openxmlformats.org/officeDocument/2006/relationships/image" Target="../media/image104.png"/><Relationship Id="rId7" Type="http://schemas.openxmlformats.org/officeDocument/2006/relationships/image" Target="../media/image57.png"/><Relationship Id="rId2" Type="http://schemas.openxmlformats.org/officeDocument/2006/relationships/hyperlink" Target="http://www.k-utec.de/" TargetMode="External"/><Relationship Id="rId16" Type="http://schemas.openxmlformats.org/officeDocument/2006/relationships/image" Target="../media/image64.png"/><Relationship Id="rId29" Type="http://schemas.openxmlformats.org/officeDocument/2006/relationships/image" Target="../media/image76.png"/><Relationship Id="rId11" Type="http://schemas.openxmlformats.org/officeDocument/2006/relationships/image" Target="../media/image60.jpeg"/><Relationship Id="rId24" Type="http://schemas.openxmlformats.org/officeDocument/2006/relationships/image" Target="../media/image71.png"/><Relationship Id="rId32" Type="http://schemas.openxmlformats.org/officeDocument/2006/relationships/hyperlink" Target="http://www.umweltsensortechnik.de/index.php" TargetMode="External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45" Type="http://schemas.openxmlformats.org/officeDocument/2006/relationships/image" Target="../media/image89.png"/><Relationship Id="rId53" Type="http://schemas.openxmlformats.org/officeDocument/2006/relationships/image" Target="../media/image96.png"/><Relationship Id="rId58" Type="http://schemas.openxmlformats.org/officeDocument/2006/relationships/image" Target="../media/image100.png"/><Relationship Id="rId5" Type="http://schemas.openxmlformats.org/officeDocument/2006/relationships/hyperlink" Target="http://www.talgaresources.com/irm/content/default.aspx" TargetMode="External"/><Relationship Id="rId61" Type="http://schemas.openxmlformats.org/officeDocument/2006/relationships/image" Target="../media/image102.gif"/><Relationship Id="rId19" Type="http://schemas.openxmlformats.org/officeDocument/2006/relationships/image" Target="../media/image67.jpeg"/><Relationship Id="rId14" Type="http://schemas.openxmlformats.org/officeDocument/2006/relationships/hyperlink" Target="http://www.pades-net.de/" TargetMode="External"/><Relationship Id="rId22" Type="http://schemas.openxmlformats.org/officeDocument/2006/relationships/image" Target="../media/image69.gif"/><Relationship Id="rId27" Type="http://schemas.openxmlformats.org/officeDocument/2006/relationships/image" Target="../media/image74.png"/><Relationship Id="rId30" Type="http://schemas.openxmlformats.org/officeDocument/2006/relationships/hyperlink" Target="http://www.siegert.de/de/" TargetMode="External"/><Relationship Id="rId35" Type="http://schemas.openxmlformats.org/officeDocument/2006/relationships/image" Target="../media/image80.jpeg"/><Relationship Id="rId43" Type="http://schemas.openxmlformats.org/officeDocument/2006/relationships/image" Target="../media/image87.png"/><Relationship Id="rId48" Type="http://schemas.openxmlformats.org/officeDocument/2006/relationships/image" Target="../media/image92.png"/><Relationship Id="rId56" Type="http://schemas.openxmlformats.org/officeDocument/2006/relationships/hyperlink" Target="http://www.glatt.com/de/home/" TargetMode="External"/><Relationship Id="rId8" Type="http://schemas.openxmlformats.org/officeDocument/2006/relationships/hyperlink" Target="https://www.grafe.com/" TargetMode="External"/><Relationship Id="rId51" Type="http://schemas.openxmlformats.org/officeDocument/2006/relationships/image" Target="../media/image16.png"/><Relationship Id="rId3" Type="http://schemas.openxmlformats.org/officeDocument/2006/relationships/image" Target="../media/image54.png"/><Relationship Id="rId12" Type="http://schemas.openxmlformats.org/officeDocument/2006/relationships/image" Target="../media/image61.png"/><Relationship Id="rId17" Type="http://schemas.openxmlformats.org/officeDocument/2006/relationships/image" Target="../media/image65.png"/><Relationship Id="rId25" Type="http://schemas.openxmlformats.org/officeDocument/2006/relationships/image" Target="../media/image72.png"/><Relationship Id="rId33" Type="http://schemas.openxmlformats.org/officeDocument/2006/relationships/image" Target="../media/image78.png"/><Relationship Id="rId38" Type="http://schemas.openxmlformats.org/officeDocument/2006/relationships/image" Target="../media/image82.png"/><Relationship Id="rId46" Type="http://schemas.openxmlformats.org/officeDocument/2006/relationships/image" Target="../media/image90.png"/><Relationship Id="rId59" Type="http://schemas.openxmlformats.org/officeDocument/2006/relationships/image" Target="../media/image101.png"/><Relationship Id="rId20" Type="http://schemas.openxmlformats.org/officeDocument/2006/relationships/image" Target="../media/image68.gif"/><Relationship Id="rId41" Type="http://schemas.openxmlformats.org/officeDocument/2006/relationships/image" Target="../media/image85.png"/><Relationship Id="rId54" Type="http://schemas.openxmlformats.org/officeDocument/2006/relationships/image" Target="../media/image97.png"/><Relationship Id="rId62" Type="http://schemas.openxmlformats.org/officeDocument/2006/relationships/image" Target="../media/image10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6.png"/><Relationship Id="rId15" Type="http://schemas.openxmlformats.org/officeDocument/2006/relationships/image" Target="../media/image63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hyperlink" Target="http://www.epc.com/" TargetMode="External"/><Relationship Id="rId49" Type="http://schemas.openxmlformats.org/officeDocument/2006/relationships/image" Target="../media/image93.png"/><Relationship Id="rId57" Type="http://schemas.openxmlformats.org/officeDocument/2006/relationships/image" Target="../media/image99.jpeg"/><Relationship Id="rId10" Type="http://schemas.openxmlformats.org/officeDocument/2006/relationships/image" Target="../media/image59.png"/><Relationship Id="rId31" Type="http://schemas.openxmlformats.org/officeDocument/2006/relationships/image" Target="../media/image77.png"/><Relationship Id="rId44" Type="http://schemas.openxmlformats.org/officeDocument/2006/relationships/image" Target="../media/image88.png"/><Relationship Id="rId52" Type="http://schemas.openxmlformats.org/officeDocument/2006/relationships/image" Target="../media/image95.png"/><Relationship Id="rId60" Type="http://schemas.openxmlformats.org/officeDocument/2006/relationships/hyperlink" Target="http://www.fermeth.de/" TargetMode="External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chart" Target="../charts/char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0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0.svg"/><Relationship Id="rId5" Type="http://schemas.openxmlformats.org/officeDocument/2006/relationships/image" Target="../media/image109.png"/><Relationship Id="rId4" Type="http://schemas.openxmlformats.org/officeDocument/2006/relationships/image" Target="../media/image10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39.png"/><Relationship Id="rId21" Type="http://schemas.openxmlformats.org/officeDocument/2006/relationships/image" Target="../media/image22.jpeg"/><Relationship Id="rId34" Type="http://schemas.openxmlformats.org/officeDocument/2006/relationships/image" Target="../media/image34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2" Type="http://schemas.openxmlformats.org/officeDocument/2006/relationships/tags" Target="../tags/tag11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tags" Target="../tags/tag110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" Type="http://schemas.openxmlformats.org/officeDocument/2006/relationships/image" Target="../media/image1.emf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6.png"/><Relationship Id="rId10" Type="http://schemas.microsoft.com/office/2007/relationships/hdphoto" Target="../media/hdphoto2.wdp"/><Relationship Id="rId19" Type="http://schemas.openxmlformats.org/officeDocument/2006/relationships/image" Target="../media/image20.png"/><Relationship Id="rId31" Type="http://schemas.openxmlformats.org/officeDocument/2006/relationships/image" Target="../media/image31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microsoft.com/office/2007/relationships/hdphoto" Target="../media/hdphoto3.wdp"/><Relationship Id="rId35" Type="http://schemas.openxmlformats.org/officeDocument/2006/relationships/image" Target="../media/image35.png"/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microsoft.com/office/2007/relationships/hdphoto" Target="../media/hdphoto4.wdp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4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4.jpeg"/><Relationship Id="rId12" Type="http://schemas.openxmlformats.org/officeDocument/2006/relationships/image" Target="../media/image4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6.x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1.e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83" imgH="384" progId="TCLayout.ActiveDocument.1">
                  <p:embed/>
                </p:oleObj>
              </mc:Choice>
              <mc:Fallback>
                <p:oleObj name="think-cell Folie" r:id="rId3" imgW="383" imgH="384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Thüringen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Starker Industriestandort in der Mitte Deutschlands und Europas</a:t>
            </a:r>
          </a:p>
        </p:txBody>
      </p:sp>
      <p:sp>
        <p:nvSpPr>
          <p:cNvPr id="2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 dirty="0">
                <a:solidFill>
                  <a:srgbClr val="FFFFFF">
                    <a:alpha val="0"/>
                  </a:srgbClr>
                </a:solidFill>
              </a:rPr>
              <a:t>overall_1_132077572745625327 columns_1_132077572745625327 </a:t>
            </a:r>
          </a:p>
        </p:txBody>
      </p:sp>
    </p:spTree>
    <p:extLst>
      <p:ext uri="{BB962C8B-B14F-4D97-AF65-F5344CB8AC3E}">
        <p14:creationId xmlns:p14="http://schemas.microsoft.com/office/powerpoint/2010/main" val="236574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F91FCC0B-A554-4072-9600-8EE05ADD03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F91FCC0B-A554-4072-9600-8EE05ADD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B94F54C0-C8F8-4F7C-B170-5EFEDB0FE6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 l="44845" r="24162"/>
          <a:stretch/>
        </p:blipFill>
        <p:spPr>
          <a:xfrm>
            <a:off x="-16476" y="0"/>
            <a:ext cx="332808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43D10C-D9B7-4C07-B16B-CE58B853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046" y="369105"/>
            <a:ext cx="5364163" cy="1046440"/>
          </a:xfrm>
        </p:spPr>
        <p:txBody>
          <a:bodyPr/>
          <a:lstStyle/>
          <a:p>
            <a:r>
              <a:rPr lang="de-DE" dirty="0"/>
              <a:t>Batterie-Giga-</a:t>
            </a:r>
            <a:r>
              <a:rPr lang="de-DE" dirty="0" err="1"/>
              <a:t>Fab</a:t>
            </a:r>
            <a:r>
              <a:rPr lang="de-DE" dirty="0"/>
              <a:t> in Thüringen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1A33-0079-48E2-A660-F66390D2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17801C-502B-4041-9233-5E78B5F8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70" y="1874535"/>
            <a:ext cx="5741771" cy="4878259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300" dirty="0"/>
              <a:t>Chinesischer Batteriehersteller </a:t>
            </a:r>
            <a:r>
              <a:rPr lang="de-DE" sz="1300" b="1" dirty="0"/>
              <a:t>CATL – Contemporary </a:t>
            </a:r>
            <a:r>
              <a:rPr lang="de-DE" sz="1300" b="1" dirty="0" err="1"/>
              <a:t>Amperex</a:t>
            </a:r>
            <a:r>
              <a:rPr lang="de-DE" sz="1300" b="1" dirty="0"/>
              <a:t> Technology Ltd.  </a:t>
            </a:r>
            <a:r>
              <a:rPr lang="de-DE" sz="1300" dirty="0"/>
              <a:t>baut in Thüringen erste europäische Batteriezellfabrik</a:t>
            </a:r>
          </a:p>
          <a:p>
            <a:pPr>
              <a:lnSpc>
                <a:spcPct val="120000"/>
              </a:lnSpc>
            </a:pPr>
            <a:r>
              <a:rPr lang="de-DE" sz="1300"/>
              <a:t>In 2018 </a:t>
            </a:r>
            <a:r>
              <a:rPr lang="de-DE" sz="1300" dirty="0"/>
              <a:t>gibt </a:t>
            </a:r>
            <a:r>
              <a:rPr lang="de-DE" sz="1300"/>
              <a:t>CATL bekannt, in Thüringen zu investieren in die gesamte value chain:</a:t>
            </a:r>
          </a:p>
          <a:p>
            <a:pPr lvl="1">
              <a:spcBef>
                <a:spcPts val="300"/>
              </a:spcBef>
            </a:pPr>
            <a:r>
              <a:rPr lang="de-DE" sz="1300" b="1"/>
              <a:t>Produktion von Zellen und Batterien </a:t>
            </a:r>
          </a:p>
          <a:p>
            <a:pPr lvl="1">
              <a:spcBef>
                <a:spcPts val="300"/>
              </a:spcBef>
            </a:pPr>
            <a:r>
              <a:rPr lang="de-DE" sz="1300" b="1"/>
              <a:t>Verwaltung, Vertrieb, Logistik</a:t>
            </a:r>
          </a:p>
          <a:p>
            <a:pPr lvl="1">
              <a:spcBef>
                <a:spcPts val="300"/>
              </a:spcBef>
            </a:pPr>
            <a:r>
              <a:rPr lang="de-DE" sz="1300" b="1"/>
              <a:t>Forschung und Entwicklung</a:t>
            </a:r>
          </a:p>
          <a:p>
            <a:pPr lvl="1">
              <a:spcBef>
                <a:spcPts val="300"/>
              </a:spcBef>
            </a:pPr>
            <a:r>
              <a:rPr lang="de-DE" sz="1300" b="1"/>
              <a:t>europäisches Headquarter </a:t>
            </a:r>
            <a:endParaRPr lang="de-DE" sz="1300" b="1" dirty="0"/>
          </a:p>
          <a:p>
            <a:r>
              <a:rPr lang="de-DE" sz="1300" dirty="0"/>
              <a:t>Grundsteinlegung im </a:t>
            </a:r>
            <a:r>
              <a:rPr lang="de-DE" sz="1300"/>
              <a:t>Oktober 2019 </a:t>
            </a:r>
            <a:endParaRPr lang="de-DE" sz="1300" dirty="0"/>
          </a:p>
          <a:p>
            <a:r>
              <a:rPr lang="de-DE" sz="1300" dirty="0"/>
              <a:t>Anfänglicher Output von 14 </a:t>
            </a:r>
            <a:r>
              <a:rPr lang="de-DE" sz="1300" err="1"/>
              <a:t>GWh</a:t>
            </a:r>
            <a:r>
              <a:rPr lang="de-DE" sz="1300"/>
              <a:t> = 140.000 Batterien (bei 100 kWh)</a:t>
            </a:r>
            <a:endParaRPr lang="de-DE" sz="1300" dirty="0"/>
          </a:p>
          <a:p>
            <a:r>
              <a:rPr lang="de-DE" sz="1300" dirty="0"/>
              <a:t>Gründe, die für Thüringen sprechen:</a:t>
            </a:r>
          </a:p>
          <a:p>
            <a:pPr lvl="1"/>
            <a:r>
              <a:rPr lang="de-DE" sz="1300" dirty="0"/>
              <a:t>Zentrale Lage in Europa</a:t>
            </a:r>
          </a:p>
          <a:p>
            <a:pPr lvl="1"/>
            <a:r>
              <a:rPr lang="de-DE" sz="1300" dirty="0"/>
              <a:t>Verfügbarkeit hochqualifizierter Mitarbeiter</a:t>
            </a:r>
          </a:p>
          <a:p>
            <a:pPr lvl="1"/>
            <a:r>
              <a:rPr lang="de-DE" sz="1300" dirty="0"/>
              <a:t>Forschungskooperation</a:t>
            </a:r>
          </a:p>
          <a:p>
            <a:pPr lvl="1"/>
            <a:r>
              <a:rPr lang="de-DE" sz="1300" dirty="0"/>
              <a:t>Schnelles Handeln der Landesregierung</a:t>
            </a:r>
          </a:p>
          <a:p>
            <a:pPr marL="179388" lvl="1">
              <a:lnSpc>
                <a:spcPct val="110000"/>
              </a:lnSpc>
              <a:buFont typeface="Tahoma" panose="020B0604030504040204" pitchFamily="34" charset="0"/>
              <a:buChar char="›"/>
            </a:pPr>
            <a:r>
              <a:rPr lang="de-DE" sz="1300" dirty="0"/>
              <a:t>Investitionsprojekte mit </a:t>
            </a:r>
            <a:r>
              <a:rPr lang="de-DE" sz="1300"/>
              <a:t>ersten Zulieferern laufen, wie z.B. Marquardt Systronics (Batteriemanagement-Systeme)</a:t>
            </a:r>
            <a:endParaRPr lang="de-DE" sz="1300" dirty="0"/>
          </a:p>
          <a:p>
            <a:pPr marL="0" lvl="1" indent="0">
              <a:buNone/>
              <a:tabLst>
                <a:tab pos="180975" algn="l"/>
              </a:tabLst>
            </a:pPr>
            <a:r>
              <a:rPr lang="de-DE" sz="1300" dirty="0"/>
              <a:t>	=&gt; Entwicklung </a:t>
            </a:r>
            <a:r>
              <a:rPr lang="de-DE" sz="1300"/>
              <a:t>eines Batterie-Clusters </a:t>
            </a:r>
            <a:endParaRPr lang="de-DE" sz="1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3316399" y="0"/>
            <a:ext cx="2682081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3608048" y="1052736"/>
            <a:ext cx="2098782" cy="1461939"/>
          </a:xfrm>
        </p:spPr>
        <p:txBody>
          <a:bodyPr/>
          <a:lstStyle/>
          <a:p>
            <a:r>
              <a:rPr lang="de-DE"/>
              <a:t>Erfolgs-geschichte</a:t>
            </a:r>
          </a:p>
          <a:p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5F16F3F-5E13-4A20-87F4-65D3ED0FEF91}"/>
              </a:ext>
            </a:extLst>
          </p:cNvPr>
          <p:cNvSpPr/>
          <p:nvPr/>
        </p:nvSpPr>
        <p:spPr>
          <a:xfrm>
            <a:off x="3528001" y="3971156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kern="0" spc="300" dirty="0">
                <a:solidFill>
                  <a:schemeClr val="bg1"/>
                </a:solidFill>
              </a:rPr>
              <a:t>~ 2.000</a:t>
            </a:r>
            <a:endParaRPr lang="de-DE" sz="3600" spc="300" dirty="0">
              <a:solidFill>
                <a:schemeClr val="bg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92B761D-8354-4AB5-A19E-233F4297F4CA}"/>
              </a:ext>
            </a:extLst>
          </p:cNvPr>
          <p:cNvSpPr/>
          <p:nvPr/>
        </p:nvSpPr>
        <p:spPr>
          <a:xfrm>
            <a:off x="3521439" y="4589080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kern="0" dirty="0">
                <a:solidFill>
                  <a:schemeClr val="bg1"/>
                </a:solidFill>
              </a:rPr>
              <a:t>Mitarbeiter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4FB4037-E4F2-4496-8986-2EF4F35FB495}"/>
              </a:ext>
            </a:extLst>
          </p:cNvPr>
          <p:cNvCxnSpPr/>
          <p:nvPr/>
        </p:nvCxnSpPr>
        <p:spPr>
          <a:xfrm>
            <a:off x="3597613" y="4559161"/>
            <a:ext cx="21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B5E19EE9-C351-49F8-B171-4372CAC2FAF4}"/>
              </a:ext>
            </a:extLst>
          </p:cNvPr>
          <p:cNvSpPr/>
          <p:nvPr/>
        </p:nvSpPr>
        <p:spPr>
          <a:xfrm>
            <a:off x="3528001" y="4950693"/>
            <a:ext cx="2130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kern="0" dirty="0">
                <a:solidFill>
                  <a:schemeClr val="bg1"/>
                </a:solidFill>
              </a:rPr>
              <a:t>~ </a:t>
            </a:r>
            <a:r>
              <a:rPr lang="de-DE" sz="3600" kern="0" spc="300" dirty="0">
                <a:solidFill>
                  <a:schemeClr val="bg1"/>
                </a:solidFill>
              </a:rPr>
              <a:t>1,8</a:t>
            </a:r>
            <a:r>
              <a:rPr lang="de-DE" sz="3600" kern="0" dirty="0">
                <a:solidFill>
                  <a:schemeClr val="bg1"/>
                </a:solidFill>
              </a:rPr>
              <a:t> </a:t>
            </a:r>
            <a:r>
              <a:rPr lang="de-DE" sz="2000" kern="0" dirty="0">
                <a:solidFill>
                  <a:schemeClr val="bg1"/>
                </a:solidFill>
              </a:rPr>
              <a:t>Mrd. € 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CCA347A-4A8F-478B-8C78-EA4441B084E3}"/>
              </a:ext>
            </a:extLst>
          </p:cNvPr>
          <p:cNvSpPr/>
          <p:nvPr/>
        </p:nvSpPr>
        <p:spPr>
          <a:xfrm>
            <a:off x="3521439" y="5568617"/>
            <a:ext cx="1843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kern="0" dirty="0">
                <a:solidFill>
                  <a:schemeClr val="bg1"/>
                </a:solidFill>
              </a:rPr>
              <a:t>Investitionsvolumen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602BF390-0684-43FE-968C-B1D8B944A508}"/>
              </a:ext>
            </a:extLst>
          </p:cNvPr>
          <p:cNvCxnSpPr/>
          <p:nvPr/>
        </p:nvCxnSpPr>
        <p:spPr>
          <a:xfrm>
            <a:off x="3597613" y="5538698"/>
            <a:ext cx="21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BC32DD35-6F61-4D7D-8819-EE0766CACB35}"/>
              </a:ext>
            </a:extLst>
          </p:cNvPr>
          <p:cNvSpPr/>
          <p:nvPr/>
        </p:nvSpPr>
        <p:spPr>
          <a:xfrm>
            <a:off x="1944370" y="6552496"/>
            <a:ext cx="1087157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900" err="1">
                <a:latin typeface="+mj-lt"/>
              </a:rPr>
              <a:t>Hauptsitz</a:t>
            </a:r>
            <a:r>
              <a:rPr lang="en-US" sz="900">
                <a:latin typeface="+mj-lt"/>
              </a:rPr>
              <a:t> von CATL  </a:t>
            </a:r>
            <a:r>
              <a:rPr lang="en-US" sz="900" dirty="0">
                <a:latin typeface="+mj-lt"/>
              </a:rPr>
              <a:t>in </a:t>
            </a:r>
            <a:r>
              <a:rPr lang="en-US" sz="900" dirty="0" err="1">
                <a:latin typeface="+mj-lt"/>
              </a:rPr>
              <a:t>Ningde</a:t>
            </a:r>
            <a:r>
              <a:rPr lang="en-US" sz="900" dirty="0">
                <a:latin typeface="+mj-lt"/>
              </a:rPr>
              <a:t>, China</a:t>
            </a:r>
          </a:p>
        </p:txBody>
      </p:sp>
    </p:spTree>
    <p:extLst>
      <p:ext uri="{BB962C8B-B14F-4D97-AF65-F5344CB8AC3E}">
        <p14:creationId xmlns:p14="http://schemas.microsoft.com/office/powerpoint/2010/main" val="33062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Batterie-Innovations- und Technologie Center – BITC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31839" y="1773238"/>
            <a:ext cx="4408572" cy="43561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sz="1400"/>
              <a:t>Weiterer Baustein in der Entwicklung Thüringens zum Batterietechnologie-Standort</a:t>
            </a:r>
          </a:p>
          <a:p>
            <a:pPr>
              <a:spcBef>
                <a:spcPts val="1200"/>
              </a:spcBef>
            </a:pPr>
            <a:r>
              <a:rPr lang="de-DE" sz="1400"/>
              <a:t>Fraunhofer Institut für Keramische Technologien und Systeme – IKTS gründet am Erfurter Kreuz ein </a:t>
            </a:r>
            <a:r>
              <a:rPr lang="de-DE" sz="1400" b="1"/>
              <a:t>digitalisiertes Test-Center für Batterien und Batteriekomponenten</a:t>
            </a:r>
          </a:p>
          <a:p>
            <a:pPr>
              <a:spcBef>
                <a:spcPts val="1200"/>
              </a:spcBef>
            </a:pPr>
            <a:r>
              <a:rPr lang="de-DE" sz="1400"/>
              <a:t>Industriepartner ist CATL – Innovationen können sofort in Produktion einfließen</a:t>
            </a:r>
          </a:p>
          <a:p>
            <a:pPr>
              <a:spcBef>
                <a:spcPts val="1200"/>
              </a:spcBef>
            </a:pPr>
            <a:r>
              <a:rPr lang="de-DE" sz="1400"/>
              <a:t>Initialprojekt „BattLife“ – damit Batterien länger leben</a:t>
            </a:r>
          </a:p>
          <a:p>
            <a:pPr>
              <a:spcBef>
                <a:spcPts val="1200"/>
              </a:spcBef>
            </a:pPr>
            <a:r>
              <a:rPr lang="de-DE" sz="1400"/>
              <a:t>Verlängerung der Lebensdauer von Batterien ist entscheidend für die Weiterentwicklung und Akzeptanz von E-Mobilität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" b="1885"/>
          <a:stretch>
            <a:fillRect/>
          </a:stretch>
        </p:blipFill>
        <p:spPr/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D301A33-0079-48E2-A660-F66390D2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89" y="6568973"/>
            <a:ext cx="253274" cy="153888"/>
          </a:xfrm>
        </p:spPr>
        <p:txBody>
          <a:bodyPr/>
          <a:lstStyle/>
          <a:p>
            <a:fld id="{1213123D-ADC2-423E-8E38-66EF22156AF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21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F91FCC0B-A554-4072-9600-8EE05ADD03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83" imgH="384" progId="TCLayout.ActiveDocument.1">
                  <p:embed/>
                </p:oleObj>
              </mc:Choice>
              <mc:Fallback>
                <p:oleObj name="think-cell Folie" r:id="rId5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F91FCC0B-A554-4072-9600-8EE05ADD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C6C6F87-A7E0-4A1E-9314-CDD1A430FF7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40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43D10C-D9B7-4C07-B16B-CE58B853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Weitere ausgewählte </a:t>
            </a:r>
            <a:r>
              <a:rPr lang="de-DE" dirty="0"/>
              <a:t>Forschungsinstitutionen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FB5B82-54A2-4AF0-B986-BE05AC37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13.02.2025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1A33-0079-48E2-A660-F66390D2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70C22AC-C0DE-40C4-89AA-8A1129D05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773460"/>
            <a:ext cx="10728325" cy="246221"/>
          </a:xfrm>
        </p:spPr>
        <p:txBody>
          <a:bodyPr/>
          <a:lstStyle/>
          <a:p>
            <a:r>
              <a:rPr lang="de-DE"/>
              <a:t>Automobilindustrie in Thüringen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C3E1E5F-8227-47C3-B3FD-037D507ACF1C}"/>
              </a:ext>
            </a:extLst>
          </p:cNvPr>
          <p:cNvSpPr/>
          <p:nvPr/>
        </p:nvSpPr>
        <p:spPr>
          <a:xfrm>
            <a:off x="738981" y="2794006"/>
            <a:ext cx="243624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200" dirty="0"/>
              <a:t>Fraunhofer-Anwendungszentrum </a:t>
            </a:r>
            <a:r>
              <a:rPr lang="de-DE" sz="1200"/>
              <a:t>für Systemtechnik</a:t>
            </a:r>
          </a:p>
          <a:p>
            <a:r>
              <a:rPr lang="de-DE" sz="1100"/>
              <a:t>u.a. Energie- und Lademanagement für elektrische Fahrzeuge</a:t>
            </a:r>
            <a:endParaRPr lang="de-DE" sz="11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00404A6-2E3F-450E-9261-E0A3C6B0DC18}"/>
              </a:ext>
            </a:extLst>
          </p:cNvPr>
          <p:cNvSpPr/>
          <p:nvPr/>
        </p:nvSpPr>
        <p:spPr>
          <a:xfrm>
            <a:off x="726741" y="2067035"/>
            <a:ext cx="1098058" cy="43858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r>
              <a:rPr lang="de-DE" b="1">
                <a:latin typeface="+mj-lt"/>
              </a:rPr>
              <a:t>IOSB - AST</a:t>
            </a:r>
            <a:endParaRPr lang="de-DE" b="1" dirty="0">
              <a:latin typeface="+mj-lt"/>
            </a:endParaRPr>
          </a:p>
          <a:p>
            <a:r>
              <a:rPr lang="de-DE" sz="1050" dirty="0"/>
              <a:t>Ilmenau</a:t>
            </a:r>
          </a:p>
        </p:txBody>
      </p:sp>
      <p:sp>
        <p:nvSpPr>
          <p:cNvPr id="18" name="Rectangle 328">
            <a:extLst>
              <a:ext uri="{FF2B5EF4-FFF2-40B4-BE49-F238E27FC236}">
                <a16:creationId xmlns:a16="http://schemas.microsoft.com/office/drawing/2014/main" id="{6DCF29DC-FD91-466F-BB20-71E120B6AC8A}"/>
              </a:ext>
            </a:extLst>
          </p:cNvPr>
          <p:cNvSpPr>
            <a:spLocks/>
          </p:cNvSpPr>
          <p:nvPr/>
        </p:nvSpPr>
        <p:spPr>
          <a:xfrm>
            <a:off x="738982" y="2540026"/>
            <a:ext cx="2436241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tangle 328">
            <a:extLst>
              <a:ext uri="{FF2B5EF4-FFF2-40B4-BE49-F238E27FC236}">
                <a16:creationId xmlns:a16="http://schemas.microsoft.com/office/drawing/2014/main" id="{E145102C-9756-47D6-B150-BD752E72D3B0}"/>
              </a:ext>
            </a:extLst>
          </p:cNvPr>
          <p:cNvSpPr>
            <a:spLocks/>
          </p:cNvSpPr>
          <p:nvPr/>
        </p:nvSpPr>
        <p:spPr>
          <a:xfrm>
            <a:off x="3499223" y="2540026"/>
            <a:ext cx="243624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tangle 328">
            <a:extLst>
              <a:ext uri="{FF2B5EF4-FFF2-40B4-BE49-F238E27FC236}">
                <a16:creationId xmlns:a16="http://schemas.microsoft.com/office/drawing/2014/main" id="{7464DB3A-BFE5-4B26-9A02-F19100663430}"/>
              </a:ext>
            </a:extLst>
          </p:cNvPr>
          <p:cNvSpPr>
            <a:spLocks/>
          </p:cNvSpPr>
          <p:nvPr/>
        </p:nvSpPr>
        <p:spPr>
          <a:xfrm>
            <a:off x="6259464" y="2540026"/>
            <a:ext cx="2436241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tangle 328">
            <a:extLst>
              <a:ext uri="{FF2B5EF4-FFF2-40B4-BE49-F238E27FC236}">
                <a16:creationId xmlns:a16="http://schemas.microsoft.com/office/drawing/2014/main" id="{D055D87F-093A-4C31-807D-9E8E515416CB}"/>
              </a:ext>
            </a:extLst>
          </p:cNvPr>
          <p:cNvSpPr>
            <a:spLocks/>
          </p:cNvSpPr>
          <p:nvPr/>
        </p:nvSpPr>
        <p:spPr>
          <a:xfrm>
            <a:off x="9019706" y="2559690"/>
            <a:ext cx="2436241" cy="1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2911B40-6B2D-43F9-9B80-D2288026690B}"/>
              </a:ext>
            </a:extLst>
          </p:cNvPr>
          <p:cNvSpPr/>
          <p:nvPr/>
        </p:nvSpPr>
        <p:spPr>
          <a:xfrm>
            <a:off x="3499225" y="2794006"/>
            <a:ext cx="2497921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200" dirty="0"/>
              <a:t>Forschungsinstitut </a:t>
            </a:r>
            <a:r>
              <a:rPr lang="de-DE" sz="1200"/>
              <a:t>für Mikro-sensorik</a:t>
            </a:r>
          </a:p>
          <a:p>
            <a:r>
              <a:rPr lang="de-DE" sz="1100"/>
              <a:t>Mikromechanischer und Mikrooptischer Sensorsysteme für Anwendungen in Mobilität, Sicherheit, Kommunikation, Energie</a:t>
            </a:r>
          </a:p>
          <a:p>
            <a:endParaRPr lang="de-DE" sz="12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6C783C9-E3F4-43B5-9240-0D819F528D4A}"/>
              </a:ext>
            </a:extLst>
          </p:cNvPr>
          <p:cNvSpPr/>
          <p:nvPr/>
        </p:nvSpPr>
        <p:spPr>
          <a:xfrm>
            <a:off x="3499223" y="2067035"/>
            <a:ext cx="346249" cy="438582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r>
              <a:rPr lang="de-DE" b="1" dirty="0" err="1">
                <a:latin typeface="+mj-lt"/>
              </a:rPr>
              <a:t>CiS</a:t>
            </a:r>
            <a:endParaRPr lang="de-DE" b="1" dirty="0">
              <a:latin typeface="+mj-lt"/>
            </a:endParaRPr>
          </a:p>
          <a:p>
            <a:r>
              <a:rPr lang="de-DE" sz="1050" dirty="0"/>
              <a:t>Erfurt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B59D767-3EC6-4DB3-AA04-5082CCE61C6E}"/>
              </a:ext>
            </a:extLst>
          </p:cNvPr>
          <p:cNvSpPr/>
          <p:nvPr/>
        </p:nvSpPr>
        <p:spPr>
          <a:xfrm>
            <a:off x="6259464" y="2794006"/>
            <a:ext cx="24362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200" dirty="0"/>
              <a:t>Institut für Mikroelektronik- und Mechatronik-Systeme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8B982BB-45E9-4574-BE46-BEB5DFE1902D}"/>
              </a:ext>
            </a:extLst>
          </p:cNvPr>
          <p:cNvSpPr/>
          <p:nvPr/>
        </p:nvSpPr>
        <p:spPr>
          <a:xfrm>
            <a:off x="6259464" y="2059341"/>
            <a:ext cx="561051" cy="44627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r>
              <a:rPr lang="de-DE" b="1" dirty="0">
                <a:latin typeface="+mj-lt"/>
              </a:rPr>
              <a:t>IMMS</a:t>
            </a:r>
          </a:p>
          <a:p>
            <a:r>
              <a:rPr lang="de-DE" sz="1050" dirty="0"/>
              <a:t>Ilmenau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9ABAA17-7F7A-45E0-8253-2029B75EF6E1}"/>
              </a:ext>
            </a:extLst>
          </p:cNvPr>
          <p:cNvSpPr/>
          <p:nvPr/>
        </p:nvSpPr>
        <p:spPr>
          <a:xfrm>
            <a:off x="9019706" y="2794006"/>
            <a:ext cx="2436241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100" dirty="0"/>
              <a:t>Dienstleistungen in angewandter </a:t>
            </a:r>
            <a:r>
              <a:rPr lang="de-DE" sz="1100"/>
              <a:t>F&amp;E  (</a:t>
            </a:r>
            <a:r>
              <a:rPr lang="de-DE" sz="1100" dirty="0"/>
              <a:t>z.B</a:t>
            </a:r>
            <a:r>
              <a:rPr lang="de-DE" sz="1100"/>
              <a:t>. elektronische </a:t>
            </a:r>
            <a:r>
              <a:rPr lang="de-DE" sz="1100" dirty="0"/>
              <a:t>Systeme und Module, Systeme und Komponenten für elektrische und hybride Antriebe, </a:t>
            </a:r>
            <a:r>
              <a:rPr lang="de-DE" sz="1100"/>
              <a:t>innovative Energietechnik</a:t>
            </a:r>
            <a:r>
              <a:rPr lang="de-DE" sz="1100" dirty="0"/>
              <a:t>, EMC, Materialprüfung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A2B2428-1086-4F01-A991-CC8325FC1574}"/>
              </a:ext>
            </a:extLst>
          </p:cNvPr>
          <p:cNvSpPr/>
          <p:nvPr/>
        </p:nvSpPr>
        <p:spPr>
          <a:xfrm>
            <a:off x="9019706" y="1782341"/>
            <a:ext cx="2440457" cy="7232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de-DE" b="1" dirty="0">
                <a:latin typeface="+mj-lt"/>
              </a:rPr>
              <a:t>IMG Electronic &amp; Power Systems</a:t>
            </a:r>
          </a:p>
          <a:p>
            <a:r>
              <a:rPr lang="de-DE" sz="1050" dirty="0"/>
              <a:t>Nordhausen 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AF4FE56-E423-433C-8A4B-F162E43875AE}"/>
              </a:ext>
            </a:extLst>
          </p:cNvPr>
          <p:cNvSpPr/>
          <p:nvPr/>
        </p:nvSpPr>
        <p:spPr>
          <a:xfrm>
            <a:off x="738981" y="5214001"/>
            <a:ext cx="243624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100" dirty="0"/>
              <a:t>Auf 3D Design spezialisiert</a:t>
            </a:r>
            <a:r>
              <a:rPr lang="de-DE" sz="1100"/>
              <a:t>, Prototypenbau, Antriebstechnik</a:t>
            </a:r>
            <a:endParaRPr lang="de-DE" sz="11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21ABE31-58AA-4E3E-B73D-250A7B4BF4F6}"/>
              </a:ext>
            </a:extLst>
          </p:cNvPr>
          <p:cNvSpPr/>
          <p:nvPr/>
        </p:nvSpPr>
        <p:spPr>
          <a:xfrm>
            <a:off x="726742" y="4210031"/>
            <a:ext cx="2436242" cy="71558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de-DE" b="1" dirty="0" err="1">
                <a:latin typeface="+mj-lt"/>
              </a:rPr>
              <a:t>adapt</a:t>
            </a:r>
            <a:br>
              <a:rPr lang="de-DE" b="1" dirty="0">
                <a:latin typeface="+mj-lt"/>
              </a:rPr>
            </a:br>
            <a:r>
              <a:rPr lang="de-DE" b="1" dirty="0" err="1">
                <a:latin typeface="+mj-lt"/>
              </a:rPr>
              <a:t>engineering</a:t>
            </a:r>
            <a:r>
              <a:rPr lang="de-DE" b="1" dirty="0">
                <a:latin typeface="+mj-lt"/>
              </a:rPr>
              <a:t> </a:t>
            </a:r>
          </a:p>
          <a:p>
            <a:r>
              <a:rPr lang="de-DE" sz="1050" dirty="0"/>
              <a:t>Nordhausen</a:t>
            </a:r>
          </a:p>
        </p:txBody>
      </p:sp>
      <p:sp>
        <p:nvSpPr>
          <p:cNvPr id="45" name="Rectangle 328">
            <a:extLst>
              <a:ext uri="{FF2B5EF4-FFF2-40B4-BE49-F238E27FC236}">
                <a16:creationId xmlns:a16="http://schemas.microsoft.com/office/drawing/2014/main" id="{190943DF-894A-456F-8193-B1E4F5F8E9DB}"/>
              </a:ext>
            </a:extLst>
          </p:cNvPr>
          <p:cNvSpPr>
            <a:spLocks/>
          </p:cNvSpPr>
          <p:nvPr/>
        </p:nvSpPr>
        <p:spPr>
          <a:xfrm>
            <a:off x="738982" y="4960021"/>
            <a:ext cx="2436241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Rectangle 328">
            <a:extLst>
              <a:ext uri="{FF2B5EF4-FFF2-40B4-BE49-F238E27FC236}">
                <a16:creationId xmlns:a16="http://schemas.microsoft.com/office/drawing/2014/main" id="{A103737C-8809-4995-8950-852429DF4D77}"/>
              </a:ext>
            </a:extLst>
          </p:cNvPr>
          <p:cNvSpPr>
            <a:spLocks/>
          </p:cNvSpPr>
          <p:nvPr/>
        </p:nvSpPr>
        <p:spPr>
          <a:xfrm>
            <a:off x="3499223" y="4960021"/>
            <a:ext cx="2436241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tangle 328">
            <a:extLst>
              <a:ext uri="{FF2B5EF4-FFF2-40B4-BE49-F238E27FC236}">
                <a16:creationId xmlns:a16="http://schemas.microsoft.com/office/drawing/2014/main" id="{8E8BC944-8D18-414D-B805-B5A7B45A0CFF}"/>
              </a:ext>
            </a:extLst>
          </p:cNvPr>
          <p:cNvSpPr>
            <a:spLocks/>
          </p:cNvSpPr>
          <p:nvPr/>
        </p:nvSpPr>
        <p:spPr>
          <a:xfrm>
            <a:off x="6259464" y="4960021"/>
            <a:ext cx="2436241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C1C9462-42C4-4630-81C2-118EFF6EF5AA}"/>
              </a:ext>
            </a:extLst>
          </p:cNvPr>
          <p:cNvSpPr/>
          <p:nvPr/>
        </p:nvSpPr>
        <p:spPr>
          <a:xfrm>
            <a:off x="3499223" y="4487029"/>
            <a:ext cx="2433314" cy="4385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de-DE" b="1">
                <a:latin typeface="+mj-lt"/>
              </a:rPr>
              <a:t>ThIMO</a:t>
            </a:r>
            <a:endParaRPr lang="de-DE" b="1" dirty="0">
              <a:latin typeface="+mj-lt"/>
            </a:endParaRPr>
          </a:p>
          <a:p>
            <a:r>
              <a:rPr lang="de-DE" sz="1050" dirty="0"/>
              <a:t>Ilmenau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4EC045D5-4113-4A8D-B798-761775659066}"/>
              </a:ext>
            </a:extLst>
          </p:cNvPr>
          <p:cNvSpPr/>
          <p:nvPr/>
        </p:nvSpPr>
        <p:spPr>
          <a:xfrm>
            <a:off x="6259464" y="5214001"/>
            <a:ext cx="2629163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200" b="1"/>
              <a:t>Forschungsgebiete</a:t>
            </a:r>
            <a:r>
              <a:rPr lang="de-DE" sz="1200"/>
              <a:t> </a:t>
            </a:r>
            <a:r>
              <a:rPr lang="de-DE" sz="1100"/>
              <a:t>u.a.: Mensch-Maschine-Schnittstellen </a:t>
            </a:r>
            <a:r>
              <a:rPr lang="de-DE" sz="1100" dirty="0"/>
              <a:t>im Fahrzeug</a:t>
            </a:r>
            <a:r>
              <a:rPr lang="de-DE" sz="1100"/>
              <a:t>, Fahrerassistenzsysteme</a:t>
            </a:r>
            <a:r>
              <a:rPr lang="de-DE" sz="1100" dirty="0"/>
              <a:t>, </a:t>
            </a:r>
            <a:r>
              <a:rPr lang="de-DE" sz="1100"/>
              <a:t>alternative Antriebssysteme etc.</a:t>
            </a:r>
          </a:p>
          <a:p>
            <a:r>
              <a:rPr lang="de-DE" sz="1200" b="1"/>
              <a:t>ThEFI </a:t>
            </a:r>
            <a:r>
              <a:rPr lang="de-DE" sz="1200"/>
              <a:t>– </a:t>
            </a:r>
            <a:r>
              <a:rPr lang="de-DE" sz="1100"/>
              <a:t>Energieforschungsinstitut – interdiszipliniäre Forschung und Schnittstelle zur Industrie</a:t>
            </a:r>
          </a:p>
          <a:p>
            <a:r>
              <a:rPr lang="de-DE" sz="1100"/>
              <a:t>z.B. Antriebssystemtechnik</a:t>
            </a:r>
            <a:endParaRPr lang="de-DE" sz="11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B72BCBF-9BDD-4A7E-8AB3-AA8BDB8161CE}"/>
              </a:ext>
            </a:extLst>
          </p:cNvPr>
          <p:cNvSpPr/>
          <p:nvPr/>
        </p:nvSpPr>
        <p:spPr>
          <a:xfrm>
            <a:off x="6259464" y="4202336"/>
            <a:ext cx="2436241" cy="7232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de-DE" b="1" dirty="0">
                <a:latin typeface="+mj-lt"/>
              </a:rPr>
              <a:t>Technische Universität Ilmenau</a:t>
            </a:r>
          </a:p>
          <a:p>
            <a:r>
              <a:rPr lang="de-DE" sz="1050" dirty="0"/>
              <a:t>Ilmenau</a:t>
            </a:r>
          </a:p>
        </p:txBody>
      </p:sp>
      <p:sp>
        <p:nvSpPr>
          <p:cNvPr id="28" name="Rectangle 328">
            <a:extLst>
              <a:ext uri="{FF2B5EF4-FFF2-40B4-BE49-F238E27FC236}">
                <a16:creationId xmlns:a16="http://schemas.microsoft.com/office/drawing/2014/main" id="{7464DB3A-BFE5-4B26-9A02-F19100663430}"/>
              </a:ext>
            </a:extLst>
          </p:cNvPr>
          <p:cNvSpPr>
            <a:spLocks/>
          </p:cNvSpPr>
          <p:nvPr/>
        </p:nvSpPr>
        <p:spPr>
          <a:xfrm>
            <a:off x="9029017" y="4949385"/>
            <a:ext cx="2436241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B59D767-3EC6-4DB3-AA04-5082CCE61C6E}"/>
              </a:ext>
            </a:extLst>
          </p:cNvPr>
          <p:cNvSpPr/>
          <p:nvPr/>
        </p:nvSpPr>
        <p:spPr>
          <a:xfrm>
            <a:off x="9029017" y="5203365"/>
            <a:ext cx="24362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100"/>
              <a:t>Forschungsprojekte insb. im Bereich Recyclingtechnik</a:t>
            </a:r>
            <a:endParaRPr lang="de-DE" sz="1100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8B982BB-45E9-4574-BE46-BEB5DFE1902D}"/>
              </a:ext>
            </a:extLst>
          </p:cNvPr>
          <p:cNvSpPr/>
          <p:nvPr/>
        </p:nvSpPr>
        <p:spPr>
          <a:xfrm>
            <a:off x="9029017" y="4476394"/>
            <a:ext cx="2594572" cy="438582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de-DE" b="1">
                <a:latin typeface="+mj-lt"/>
              </a:rPr>
              <a:t>Hochschule Nordhausen</a:t>
            </a:r>
            <a:endParaRPr lang="de-DE" b="1" dirty="0">
              <a:latin typeface="+mj-lt"/>
            </a:endParaRPr>
          </a:p>
          <a:p>
            <a:r>
              <a:rPr lang="de-DE" sz="1050"/>
              <a:t>Nordhausen</a:t>
            </a:r>
            <a:endParaRPr lang="de-DE" sz="105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706" y="5585121"/>
            <a:ext cx="2098714" cy="6610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07" y="4412363"/>
            <a:ext cx="1470699" cy="566644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9AF4FE56-E423-433C-8A4B-F162E43875AE}"/>
              </a:ext>
            </a:extLst>
          </p:cNvPr>
          <p:cNvSpPr/>
          <p:nvPr/>
        </p:nvSpPr>
        <p:spPr>
          <a:xfrm>
            <a:off x="3499222" y="5214001"/>
            <a:ext cx="2436242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100"/>
              <a:t>In Kooperation mit TU Ilmenau u.a. werden innovationsrelevante Lösungen in den Bereichen Antriebs-technik, Leistungselektronik, Informationstechnik und Leichtbau erarbeitet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51835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gekerbter Richtungspfeil 4"/>
          <p:cNvSpPr/>
          <p:nvPr/>
        </p:nvSpPr>
        <p:spPr>
          <a:xfrm>
            <a:off x="2243526" y="1281254"/>
            <a:ext cx="1615715" cy="432000"/>
          </a:xfrm>
          <a:prstGeom prst="chevron">
            <a:avLst/>
          </a:prstGeom>
          <a:solidFill>
            <a:srgbClr val="008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93686" y="136122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prstClr val="white"/>
                </a:solidFill>
                <a:latin typeface="Arial"/>
              </a:rPr>
              <a:t>Material</a:t>
            </a:r>
          </a:p>
        </p:txBody>
      </p:sp>
      <p:sp>
        <p:nvSpPr>
          <p:cNvPr id="11" name="Eingekerbter Richtungspfeil 10"/>
          <p:cNvSpPr/>
          <p:nvPr/>
        </p:nvSpPr>
        <p:spPr>
          <a:xfrm>
            <a:off x="3729473" y="1281254"/>
            <a:ext cx="1717953" cy="432000"/>
          </a:xfrm>
          <a:prstGeom prst="chevron">
            <a:avLst/>
          </a:prstGeom>
          <a:solidFill>
            <a:srgbClr val="008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83607" y="1337682"/>
            <a:ext cx="1365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prstClr val="white"/>
                </a:solidFill>
                <a:latin typeface="Arial"/>
              </a:rPr>
              <a:t>Beschichtung</a:t>
            </a:r>
          </a:p>
        </p:txBody>
      </p:sp>
      <p:sp>
        <p:nvSpPr>
          <p:cNvPr id="13" name="Eingekerbter Richtungspfeil 12"/>
          <p:cNvSpPr/>
          <p:nvPr/>
        </p:nvSpPr>
        <p:spPr>
          <a:xfrm>
            <a:off x="5334708" y="1281254"/>
            <a:ext cx="1594424" cy="432000"/>
          </a:xfrm>
          <a:prstGeom prst="chevron">
            <a:avLst/>
          </a:prstGeom>
          <a:solidFill>
            <a:srgbClr val="008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614021" y="1236877"/>
            <a:ext cx="10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prstClr val="white"/>
                </a:solidFill>
                <a:latin typeface="Arial"/>
              </a:rPr>
              <a:t>Sensoren/Elektronik</a:t>
            </a:r>
          </a:p>
        </p:txBody>
      </p:sp>
      <p:sp>
        <p:nvSpPr>
          <p:cNvPr id="36" name="Eingekerbter Richtungspfeil 35"/>
          <p:cNvSpPr/>
          <p:nvPr/>
        </p:nvSpPr>
        <p:spPr>
          <a:xfrm>
            <a:off x="6822129" y="1281254"/>
            <a:ext cx="1600200" cy="432000"/>
          </a:xfrm>
          <a:prstGeom prst="chevron">
            <a:avLst/>
          </a:prstGeom>
          <a:solidFill>
            <a:srgbClr val="008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035568" y="1242754"/>
            <a:ext cx="122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solidFill>
                  <a:prstClr val="white"/>
                </a:solidFill>
                <a:latin typeface="Arial"/>
              </a:rPr>
              <a:t>Ingenieur- dienstleister</a:t>
            </a:r>
          </a:p>
        </p:txBody>
      </p:sp>
      <p:pic>
        <p:nvPicPr>
          <p:cNvPr id="39" name="Picture 2" descr="K-UTE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37" y="1873874"/>
            <a:ext cx="1209056" cy="33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VA-Q-T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96" y="2257338"/>
            <a:ext cx="1394549" cy="3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Talga Resources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15" y="2688719"/>
            <a:ext cx="570629" cy="44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64" y="3783288"/>
            <a:ext cx="537064" cy="4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9" descr="GRAFE Log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24" y="3270890"/>
            <a:ext cx="506719" cy="4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83" y="5314582"/>
            <a:ext cx="1512168" cy="42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6" descr="CEEC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80" y="5606096"/>
            <a:ext cx="967642" cy="5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98" y="6154255"/>
            <a:ext cx="1013385" cy="39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4" y="5340980"/>
            <a:ext cx="1693547" cy="43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9" descr="Pades Partikeldesign Thüringen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2"/>
          <a:stretch/>
        </p:blipFill>
        <p:spPr bwMode="auto">
          <a:xfrm>
            <a:off x="3298662" y="5952859"/>
            <a:ext cx="1216466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https://encrypted-tbn3.gstatic.com/images?q=tbn:ANd9GcSc6Mn32H9OAOH4jv94s1xLJEuIX12LwRsCPpqHO_NkO0ldyroCitjpf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76" y="5743768"/>
            <a:ext cx="108108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Duale Hochschule Gera-Eisenach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83"/>
          <a:stretch/>
        </p:blipFill>
        <p:spPr bwMode="auto">
          <a:xfrm>
            <a:off x="10073870" y="6082111"/>
            <a:ext cx="105908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74" y="1852769"/>
            <a:ext cx="1398291" cy="32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http://www.got-jena.com/images/got-jena/header/Vorstellungskraft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t="24495" r="48692" b="51879"/>
          <a:stretch/>
        </p:blipFill>
        <p:spPr bwMode="auto">
          <a:xfrm>
            <a:off x="3734977" y="2217358"/>
            <a:ext cx="1695973" cy="2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www.muschert-gierse.de/images/MG_Logo_k1.gif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11639"/>
          <a:stretch/>
        </p:blipFill>
        <p:spPr bwMode="auto">
          <a:xfrm>
            <a:off x="3950023" y="2571573"/>
            <a:ext cx="1002262" cy="5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INNOVENT - Technologieentwicklung Jena">
            <a:hlinkClick r:id="rId21" tooltip="INNOVENT - Technologieentwicklung Jena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40" y="3195891"/>
            <a:ext cx="1287112" cy="48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29" y="3538679"/>
            <a:ext cx="1186596" cy="52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Logo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2"/>
          <a:stretch/>
        </p:blipFill>
        <p:spPr bwMode="auto">
          <a:xfrm>
            <a:off x="3715773" y="4102396"/>
            <a:ext cx="1559534" cy="3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54" y="5173851"/>
            <a:ext cx="2099178" cy="1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74" y="5394576"/>
            <a:ext cx="629791" cy="6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77" y="6086430"/>
            <a:ext cx="1013385" cy="39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GÖPEL electronic GmbH - Enjoy Testing!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69" y="1842674"/>
            <a:ext cx="1247583" cy="4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7" name="Picture 25" descr="HASEC Log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46" y="2430473"/>
            <a:ext cx="1008113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27" y="2941409"/>
            <a:ext cx="517629" cy="4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SIEGERT electronic (de)">
            <a:hlinkClick r:id="rId30" tooltip="SIEGERT electronic (de)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56" y="3445464"/>
            <a:ext cx="1387119" cy="2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UST Logo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55" y="3756077"/>
            <a:ext cx="1206661" cy="3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4" name="Picture 32" descr="wachstumskern_basis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95" b="29155"/>
          <a:stretch/>
        </p:blipFill>
        <p:spPr bwMode="auto">
          <a:xfrm>
            <a:off x="5851897" y="6030280"/>
            <a:ext cx="981297" cy="5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907889" y="5667491"/>
            <a:ext cx="988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>
                <a:solidFill>
                  <a:prstClr val="black"/>
                </a:solidFill>
                <a:latin typeface="Arial"/>
              </a:rPr>
              <a:t>HIPS</a:t>
            </a:r>
            <a:endParaRPr lang="de-DE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1" name="Picture 5" descr="http://www.3d-sensation.de/content/dam/3dsensation/LOGO3D.jpg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0"/>
          <a:stretch/>
        </p:blipFill>
        <p:spPr bwMode="auto">
          <a:xfrm>
            <a:off x="5376873" y="5235479"/>
            <a:ext cx="1949575" cy="45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9" descr="https://www.epc.com/typo3conf/ext/bootstrap_package/Resources/Public/Images/logo.png">
            <a:hlinkClick r:id="rId36"/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44"/>
          <a:stretch/>
        </p:blipFill>
        <p:spPr bwMode="auto">
          <a:xfrm>
            <a:off x="7291041" y="2682534"/>
            <a:ext cx="1043146" cy="3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6" name="Picture 34" descr="EDA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37" y="1885571"/>
            <a:ext cx="16002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8" name="Picture 36" descr="logo-voith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00" y="2304233"/>
            <a:ext cx="12858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9" name="Picture 37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13" y="3081455"/>
            <a:ext cx="692087" cy="62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16" y="3721188"/>
            <a:ext cx="951822" cy="3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 descr="http://www.isle-ilmenau.de/sitepics/isle_logo-index.png"/>
          <p:cNvPicPr>
            <a:picLocks noChangeAspect="1" noChangeArrowheads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9910" b="5161"/>
          <a:stretch/>
        </p:blipFill>
        <p:spPr bwMode="auto">
          <a:xfrm>
            <a:off x="7593975" y="3974172"/>
            <a:ext cx="482046" cy="3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5" name="Picture 43" descr="http://www.ce-sys-group.de/engineeri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27" y="4394918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itel 1">
            <a:extLst>
              <a:ext uri="{FF2B5EF4-FFF2-40B4-BE49-F238E27FC236}">
                <a16:creationId xmlns:a16="http://schemas.microsoft.com/office/drawing/2014/main" id="{D143D10C-D9B7-4C07-B16B-CE58B853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24" y="212573"/>
            <a:ext cx="10728325" cy="523220"/>
          </a:xfrm>
        </p:spPr>
        <p:txBody>
          <a:bodyPr/>
          <a:lstStyle/>
          <a:p>
            <a:r>
              <a:rPr lang="de-DE"/>
              <a:t>Wertschöpfungskette Batterieproduktion in Thüringen</a:t>
            </a:r>
            <a:endParaRPr lang="de-DE" dirty="0"/>
          </a:p>
        </p:txBody>
      </p:sp>
      <p:pic>
        <p:nvPicPr>
          <p:cNvPr id="67" name="Picture 2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158" y="2943414"/>
            <a:ext cx="711189" cy="3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966" y="1973099"/>
            <a:ext cx="1590675" cy="3238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303" y="3259230"/>
            <a:ext cx="1051560" cy="52578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355" y="2469912"/>
            <a:ext cx="768339" cy="55588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89" y="4398346"/>
            <a:ext cx="1377003" cy="791777"/>
          </a:xfrm>
          <a:prstGeom prst="rect">
            <a:avLst/>
          </a:prstGeom>
        </p:spPr>
      </p:pic>
      <p:sp>
        <p:nvSpPr>
          <p:cNvPr id="76" name="Eingekerbter Richtungspfeil 35"/>
          <p:cNvSpPr/>
          <p:nvPr/>
        </p:nvSpPr>
        <p:spPr>
          <a:xfrm>
            <a:off x="9771943" y="1271672"/>
            <a:ext cx="1600200" cy="432000"/>
          </a:xfrm>
          <a:prstGeom prst="chevron">
            <a:avLst/>
          </a:prstGeom>
          <a:solidFill>
            <a:srgbClr val="008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9989373" y="1233172"/>
            <a:ext cx="122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solidFill>
                  <a:prstClr val="white"/>
                </a:solidFill>
                <a:latin typeface="Arial"/>
              </a:rPr>
              <a:t>Weitere Dienstleister</a:t>
            </a:r>
          </a:p>
        </p:txBody>
      </p:sp>
      <p:sp>
        <p:nvSpPr>
          <p:cNvPr id="89" name="Eingekerbter Richtungspfeil 4"/>
          <p:cNvSpPr/>
          <p:nvPr/>
        </p:nvSpPr>
        <p:spPr>
          <a:xfrm rot="16200000">
            <a:off x="-326050" y="5407948"/>
            <a:ext cx="1615715" cy="504056"/>
          </a:xfrm>
          <a:prstGeom prst="chevron">
            <a:avLst/>
          </a:prstGeom>
          <a:solidFill>
            <a:srgbClr val="008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205460" y="5479466"/>
            <a:ext cx="627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prstClr val="white"/>
                </a:solidFill>
                <a:latin typeface="Arial"/>
              </a:rPr>
              <a:t>F&amp;E</a:t>
            </a:r>
          </a:p>
        </p:txBody>
      </p:sp>
      <p:pic>
        <p:nvPicPr>
          <p:cNvPr id="92" name="Picture 18" descr="Bildergebnis für bosch logo">
            <a:extLst>
              <a:ext uri="{FF2B5EF4-FFF2-40B4-BE49-F238E27FC236}">
                <a16:creationId xmlns:a16="http://schemas.microsoft.com/office/drawing/2014/main" id="{41FB204B-5D81-43D3-B230-31E8A85BF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7657" r="8421" b="27105"/>
          <a:stretch/>
        </p:blipFill>
        <p:spPr bwMode="auto">
          <a:xfrm>
            <a:off x="5466867" y="4165846"/>
            <a:ext cx="1599918" cy="3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Logo IMG Electronic &amp; Power Systems GmbH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75" y="5447528"/>
            <a:ext cx="699509" cy="3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Eingekerbter Richtungspfeil 35"/>
          <p:cNvSpPr/>
          <p:nvPr/>
        </p:nvSpPr>
        <p:spPr>
          <a:xfrm>
            <a:off x="8298208" y="1275728"/>
            <a:ext cx="1600200" cy="432000"/>
          </a:xfrm>
          <a:prstGeom prst="chevron">
            <a:avLst/>
          </a:prstGeom>
          <a:solidFill>
            <a:srgbClr val="008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8519429" y="1243348"/>
            <a:ext cx="122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solidFill>
                  <a:prstClr val="white"/>
                </a:solidFill>
                <a:latin typeface="Arial"/>
              </a:rPr>
              <a:t>Batterie-produktion</a:t>
            </a:r>
          </a:p>
        </p:txBody>
      </p:sp>
      <p:pic>
        <p:nvPicPr>
          <p:cNvPr id="100" name="Grafik 99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628260" y="2327626"/>
            <a:ext cx="1401556" cy="3275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17" y="5353755"/>
            <a:ext cx="952500" cy="485775"/>
          </a:xfrm>
          <a:prstGeom prst="rect">
            <a:avLst/>
          </a:prstGeom>
        </p:spPr>
      </p:pic>
      <p:pic>
        <p:nvPicPr>
          <p:cNvPr id="101" name="Grafik 100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480" y="4966798"/>
            <a:ext cx="1159454" cy="365228"/>
          </a:xfrm>
          <a:prstGeom prst="rect">
            <a:avLst/>
          </a:prstGeom>
        </p:spPr>
      </p:pic>
      <p:pic>
        <p:nvPicPr>
          <p:cNvPr id="102" name="Picture 30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55" y="3772761"/>
            <a:ext cx="1239825" cy="40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ingekerbter Richtungspfeil 6"/>
          <p:cNvSpPr/>
          <p:nvPr/>
        </p:nvSpPr>
        <p:spPr>
          <a:xfrm>
            <a:off x="757118" y="1281254"/>
            <a:ext cx="1618821" cy="432000"/>
          </a:xfrm>
          <a:prstGeom prst="chevron">
            <a:avLst/>
          </a:prstGeom>
          <a:solidFill>
            <a:srgbClr val="0089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817639" y="125128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solidFill>
                  <a:prstClr val="white"/>
                </a:solidFill>
                <a:latin typeface="Arial"/>
              </a:rPr>
              <a:t>Fabrikplanung/-ausrüstung</a:t>
            </a:r>
          </a:p>
        </p:txBody>
      </p:sp>
      <p:pic>
        <p:nvPicPr>
          <p:cNvPr id="91" name="Picture 23" descr="https://lh3.googleusercontent.com/-uG6gN9x7YnA/VNrvorfgbmI/AAAAAAAAAB4/K5xhai8ffKosrzJl3qL19JdELGGce6c1QCJkC/w160-h160-k-no/"/>
          <p:cNvPicPr>
            <a:picLocks noChangeAspect="1" noChangeArrowheads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9" b="35978"/>
          <a:stretch/>
        </p:blipFill>
        <p:spPr bwMode="auto">
          <a:xfrm>
            <a:off x="641789" y="1745248"/>
            <a:ext cx="1319771" cy="53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5" descr="home&amp;nbsp;- GLATT">
            <a:hlinkClick r:id="rId56"/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1" y="2340016"/>
            <a:ext cx="873566" cy="4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9" descr="https://www.epc.com/typo3conf/ext/bootstrap_package/Resources/Public/Images/logo.png">
            <a:hlinkClick r:id="rId36"/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44"/>
          <a:stretch/>
        </p:blipFill>
        <p:spPr bwMode="auto">
          <a:xfrm>
            <a:off x="801268" y="2855453"/>
            <a:ext cx="1043146" cy="3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1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9" y="3337651"/>
            <a:ext cx="1435172" cy="34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33" descr="Logo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30" y="5338803"/>
            <a:ext cx="1230710" cy="4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5" descr="http://www.fermeth.de/www/ddk/gfe/fermeth/webinfo.nsf/RA/logo_fermeth/$FILE/logo_fermeth.gif">
            <a:hlinkClick r:id="rId60"/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5" y="5870764"/>
            <a:ext cx="804158" cy="50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42" y="3487685"/>
            <a:ext cx="1429241" cy="461045"/>
          </a:xfrm>
          <a:prstGeom prst="rect">
            <a:avLst/>
          </a:prstGeom>
        </p:spPr>
      </p:pic>
      <p:sp>
        <p:nvSpPr>
          <p:cNvPr id="10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1200476" y="6568973"/>
            <a:ext cx="259687" cy="153888"/>
          </a:xfrm>
          <a:prstGeom prst="rect">
            <a:avLst/>
          </a:prstGeom>
        </p:spPr>
        <p:txBody>
          <a:bodyPr lIns="0" tIns="0" rIns="0" bIns="0"/>
          <a:lstStyle/>
          <a:p>
            <a:fld id="{1213123D-ADC2-423E-8E38-66EF22156AFA}" type="slidenum">
              <a:rPr lang="de-DE" sz="1000" smtClean="0"/>
              <a:pPr/>
              <a:t>13</a:t>
            </a:fld>
            <a:endParaRPr lang="de-DE" sz="1000" dirty="0"/>
          </a:p>
        </p:txBody>
      </p:sp>
      <p:pic>
        <p:nvPicPr>
          <p:cNvPr id="78" name="Picture 18" descr="Bildergebnis für bosch logo">
            <a:extLst>
              <a:ext uri="{FF2B5EF4-FFF2-40B4-BE49-F238E27FC236}">
                <a16:creationId xmlns:a16="http://schemas.microsoft.com/office/drawing/2014/main" id="{41FB204B-5D81-43D3-B230-31E8A85BF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7657" r="8421" b="27105"/>
          <a:stretch/>
        </p:blipFill>
        <p:spPr bwMode="auto">
          <a:xfrm>
            <a:off x="8543708" y="4048302"/>
            <a:ext cx="1445665" cy="3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340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Hochqualifizierte Fachkräfte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13.02.2025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Fachkräfte – Ausbildung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Berufliche Ausbildungsabschlüsse der Thüringer ab 15 Jahre</a:t>
            </a:r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8" b="6608"/>
          <a:stretch>
            <a:fillRect/>
          </a:stretch>
        </p:blipFill>
        <p:spPr/>
      </p:pic>
      <p:sp>
        <p:nvSpPr>
          <p:cNvPr id="12" name="Rechteck 11"/>
          <p:cNvSpPr/>
          <p:nvPr/>
        </p:nvSpPr>
        <p:spPr>
          <a:xfrm>
            <a:off x="731838" y="6302131"/>
            <a:ext cx="1072832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de-DE" sz="1000" dirty="0"/>
              <a:t>Quelle: Thüringer Landesamtes für Statistik (TLS) und eigene Berechnungen, Mai 2018</a:t>
            </a:r>
          </a:p>
        </p:txBody>
      </p:sp>
      <p:graphicFrame>
        <p:nvGraphicFramePr>
          <p:cNvPr id="15" name="Diagramm 14"/>
          <p:cNvGraphicFramePr/>
          <p:nvPr/>
        </p:nvGraphicFramePr>
        <p:xfrm>
          <a:off x="7549881" y="1773238"/>
          <a:ext cx="3887788" cy="435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9964850" y="5461675"/>
            <a:ext cx="103233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de-DE" sz="1400" dirty="0"/>
              <a:t>Facharbeiter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629883" y="2868492"/>
            <a:ext cx="580287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de-DE" sz="1400" dirty="0"/>
              <a:t>Andere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9815299" y="2202739"/>
            <a:ext cx="1412246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de-DE" sz="1400" dirty="0"/>
              <a:t>Universitäts- und</a:t>
            </a:r>
            <a:br>
              <a:rPr lang="de-DE" sz="1400" dirty="0"/>
            </a:br>
            <a:r>
              <a:rPr lang="de-DE" sz="1400" dirty="0"/>
              <a:t>FH-Abschluss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007992" y="2310461"/>
            <a:ext cx="170526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1400"/>
              <a:t>Techniker, Meister, Fachschule</a:t>
            </a:r>
            <a:endParaRPr lang="de-DE" sz="1400" dirty="0"/>
          </a:p>
        </p:txBody>
      </p:sp>
      <p:sp>
        <p:nvSpPr>
          <p:cNvPr id="7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overall_1_132077574752823649 columns_1_132077574752823649 </a:t>
            </a:r>
          </a:p>
        </p:txBody>
      </p:sp>
    </p:spTree>
    <p:extLst>
      <p:ext uri="{BB962C8B-B14F-4D97-AF65-F5344CB8AC3E}">
        <p14:creationId xmlns:p14="http://schemas.microsoft.com/office/powerpoint/2010/main" val="404032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A74BC-FAB5-853E-3216-82F7EAC79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86167AF-68E2-C619-28E6-2EC817851A26}"/>
              </a:ext>
            </a:extLst>
          </p:cNvPr>
          <p:cNvSpPr/>
          <p:nvPr/>
        </p:nvSpPr>
        <p:spPr>
          <a:xfrm>
            <a:off x="0" y="6189785"/>
            <a:ext cx="12192000" cy="668215"/>
          </a:xfrm>
          <a:prstGeom prst="rect">
            <a:avLst/>
          </a:prstGeom>
          <a:gradFill flip="none" rotWithShape="1">
            <a:gsLst>
              <a:gs pos="0">
                <a:srgbClr val="3C67AF"/>
              </a:gs>
              <a:gs pos="75000">
                <a:srgbClr val="B15EA1"/>
              </a:gs>
              <a:gs pos="100000">
                <a:srgbClr val="B15EA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6621AB6-9E8E-9966-C291-635C01656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39" y="-265554"/>
            <a:ext cx="4318492" cy="1926966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35B134-6B6A-9624-B8C1-4CC330B7C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388" y="1381622"/>
            <a:ext cx="10874829" cy="4527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>
                <a:sym typeface="Wingdings" panose="05000000000000000000" pitchFamily="2" charset="2"/>
              </a:rPr>
              <a:t> </a:t>
            </a:r>
            <a:endParaRPr lang="de-DE" sz="1400" dirty="0"/>
          </a:p>
          <a:p>
            <a:pPr lvl="1"/>
            <a:endParaRPr lang="de-DE" sz="1400" dirty="0"/>
          </a:p>
          <a:p>
            <a:endParaRPr lang="de-DE" sz="1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43B1A07-4BBA-9B4B-6A38-BAF761043674}"/>
              </a:ext>
            </a:extLst>
          </p:cNvPr>
          <p:cNvGrpSpPr/>
          <p:nvPr/>
        </p:nvGrpSpPr>
        <p:grpSpPr>
          <a:xfrm>
            <a:off x="700724" y="584618"/>
            <a:ext cx="2753035" cy="2438930"/>
            <a:chOff x="1258813" y="251477"/>
            <a:chExt cx="1910349" cy="1910348"/>
          </a:xfrm>
        </p:grpSpPr>
        <p:sp>
          <p:nvSpPr>
            <p:cNvPr id="33" name="Teilkreis 32">
              <a:extLst>
                <a:ext uri="{FF2B5EF4-FFF2-40B4-BE49-F238E27FC236}">
                  <a16:creationId xmlns:a16="http://schemas.microsoft.com/office/drawing/2014/main" id="{2514F0BB-6A03-DBCA-7C3A-88535EEA046A}"/>
                </a:ext>
              </a:extLst>
            </p:cNvPr>
            <p:cNvSpPr/>
            <p:nvPr/>
          </p:nvSpPr>
          <p:spPr>
            <a:xfrm>
              <a:off x="1258814" y="251477"/>
              <a:ext cx="1910348" cy="1910348"/>
            </a:xfrm>
            <a:prstGeom prst="pieWedge">
              <a:avLst/>
            </a:prstGeom>
            <a:gradFill rotWithShape="0">
              <a:gsLst>
                <a:gs pos="0">
                  <a:srgbClr val="3C67AF"/>
                </a:gs>
                <a:gs pos="90000">
                  <a:srgbClr val="B15EA1"/>
                </a:gs>
                <a:gs pos="100000">
                  <a:srgbClr val="B15EA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4" name="Teilkreis 4">
              <a:extLst>
                <a:ext uri="{FF2B5EF4-FFF2-40B4-BE49-F238E27FC236}">
                  <a16:creationId xmlns:a16="http://schemas.microsoft.com/office/drawing/2014/main" id="{7CA8EA1B-D4B0-DB1A-5134-15CEF9155B6F}"/>
                </a:ext>
              </a:extLst>
            </p:cNvPr>
            <p:cNvSpPr txBox="1"/>
            <p:nvPr/>
          </p:nvSpPr>
          <p:spPr>
            <a:xfrm>
              <a:off x="1258813" y="1427425"/>
              <a:ext cx="1910349" cy="734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de-DE" sz="2200" kern="1200" dirty="0"/>
                <a:t>Praxisraum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F740E40-8905-504B-4736-D8F1EF93379D}"/>
              </a:ext>
            </a:extLst>
          </p:cNvPr>
          <p:cNvGrpSpPr/>
          <p:nvPr/>
        </p:nvGrpSpPr>
        <p:grpSpPr>
          <a:xfrm>
            <a:off x="3582713" y="577270"/>
            <a:ext cx="2659599" cy="2438930"/>
            <a:chOff x="3213281" y="251477"/>
            <a:chExt cx="1954467" cy="1910351"/>
          </a:xfrm>
        </p:grpSpPr>
        <p:sp>
          <p:nvSpPr>
            <p:cNvPr id="31" name="Teilkreis 30">
              <a:extLst>
                <a:ext uri="{FF2B5EF4-FFF2-40B4-BE49-F238E27FC236}">
                  <a16:creationId xmlns:a16="http://schemas.microsoft.com/office/drawing/2014/main" id="{9F2EA068-446C-01F6-8C10-8A1F60D3961E}"/>
                </a:ext>
              </a:extLst>
            </p:cNvPr>
            <p:cNvSpPr/>
            <p:nvPr/>
          </p:nvSpPr>
          <p:spPr>
            <a:xfrm rot="5400000">
              <a:off x="3257400" y="251477"/>
              <a:ext cx="1910348" cy="1910348"/>
            </a:xfrm>
            <a:prstGeom prst="pieWedge">
              <a:avLst/>
            </a:prstGeom>
            <a:gradFill rotWithShape="0">
              <a:gsLst>
                <a:gs pos="0">
                  <a:srgbClr val="3C67AF"/>
                </a:gs>
                <a:gs pos="90000">
                  <a:srgbClr val="B15EA1"/>
                </a:gs>
                <a:gs pos="100000">
                  <a:srgbClr val="B15EA1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32" name="Teilkreis 6">
              <a:extLst>
                <a:ext uri="{FF2B5EF4-FFF2-40B4-BE49-F238E27FC236}">
                  <a16:creationId xmlns:a16="http://schemas.microsoft.com/office/drawing/2014/main" id="{1950C6A5-FD3C-27C1-2B3F-DEC24F5B8695}"/>
                </a:ext>
              </a:extLst>
            </p:cNvPr>
            <p:cNvSpPr txBox="1"/>
            <p:nvPr/>
          </p:nvSpPr>
          <p:spPr>
            <a:xfrm>
              <a:off x="3213281" y="1427428"/>
              <a:ext cx="1910348" cy="734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de-DE" sz="2200" kern="1200" dirty="0"/>
                <a:t>Schulungsraum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5B13EFC-23AA-E0EA-47F9-D6643575C30C}"/>
              </a:ext>
            </a:extLst>
          </p:cNvPr>
          <p:cNvGrpSpPr/>
          <p:nvPr/>
        </p:nvGrpSpPr>
        <p:grpSpPr>
          <a:xfrm>
            <a:off x="3309852" y="3198581"/>
            <a:ext cx="3190875" cy="2564374"/>
            <a:chOff x="3006804" y="2250064"/>
            <a:chExt cx="2351371" cy="1910348"/>
          </a:xfrm>
        </p:grpSpPr>
        <p:sp>
          <p:nvSpPr>
            <p:cNvPr id="29" name="Teilkreis 28">
              <a:extLst>
                <a:ext uri="{FF2B5EF4-FFF2-40B4-BE49-F238E27FC236}">
                  <a16:creationId xmlns:a16="http://schemas.microsoft.com/office/drawing/2014/main" id="{FFEA4970-A809-9296-FF46-CCF3B2B661DC}"/>
                </a:ext>
              </a:extLst>
            </p:cNvPr>
            <p:cNvSpPr/>
            <p:nvPr/>
          </p:nvSpPr>
          <p:spPr>
            <a:xfrm rot="10800000">
              <a:off x="3257400" y="2250064"/>
              <a:ext cx="1910348" cy="1910348"/>
            </a:xfrm>
            <a:prstGeom prst="pieWedge">
              <a:avLst/>
            </a:prstGeom>
            <a:gradFill rotWithShape="0">
              <a:gsLst>
                <a:gs pos="0">
                  <a:srgbClr val="3C67AF"/>
                </a:gs>
                <a:gs pos="90000">
                  <a:srgbClr val="B15EA1"/>
                </a:gs>
                <a:gs pos="100000">
                  <a:srgbClr val="B15EA1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0" name="Teilkreis 8">
              <a:extLst>
                <a:ext uri="{FF2B5EF4-FFF2-40B4-BE49-F238E27FC236}">
                  <a16:creationId xmlns:a16="http://schemas.microsoft.com/office/drawing/2014/main" id="{91C3465F-221F-82BD-7DD1-5F5D10C3E86C}"/>
                </a:ext>
              </a:extLst>
            </p:cNvPr>
            <p:cNvSpPr txBox="1"/>
            <p:nvPr/>
          </p:nvSpPr>
          <p:spPr>
            <a:xfrm>
              <a:off x="3006804" y="2302251"/>
              <a:ext cx="2351371" cy="734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200" kern="1200" dirty="0"/>
                <a:t>Veranstaltungsraum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81026AC-8D4D-C5FE-ECFF-DF68C5E1D35F}"/>
              </a:ext>
            </a:extLst>
          </p:cNvPr>
          <p:cNvGrpSpPr/>
          <p:nvPr/>
        </p:nvGrpSpPr>
        <p:grpSpPr>
          <a:xfrm>
            <a:off x="584805" y="3177575"/>
            <a:ext cx="3034901" cy="2564373"/>
            <a:chOff x="1183254" y="2250066"/>
            <a:chExt cx="2100777" cy="2021488"/>
          </a:xfrm>
        </p:grpSpPr>
        <p:sp>
          <p:nvSpPr>
            <p:cNvPr id="27" name="Teilkreis 26">
              <a:extLst>
                <a:ext uri="{FF2B5EF4-FFF2-40B4-BE49-F238E27FC236}">
                  <a16:creationId xmlns:a16="http://schemas.microsoft.com/office/drawing/2014/main" id="{83AA3F97-9F74-69DD-8E82-FBCD4097B69B}"/>
                </a:ext>
              </a:extLst>
            </p:cNvPr>
            <p:cNvSpPr/>
            <p:nvPr/>
          </p:nvSpPr>
          <p:spPr>
            <a:xfrm rot="16200000">
              <a:off x="1205585" y="2307976"/>
              <a:ext cx="2021488" cy="1905667"/>
            </a:xfrm>
            <a:prstGeom prst="pieWedge">
              <a:avLst/>
            </a:prstGeom>
            <a:gradFill rotWithShape="0">
              <a:gsLst>
                <a:gs pos="0">
                  <a:srgbClr val="3C67AF"/>
                </a:gs>
                <a:gs pos="90000">
                  <a:srgbClr val="B15EA1"/>
                </a:gs>
                <a:gs pos="100000">
                  <a:srgbClr val="B15EA1"/>
                </a:gs>
              </a:gsLst>
              <a:path path="circle">
                <a:fillToRect l="100000" t="10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Teilkreis 10">
              <a:extLst>
                <a:ext uri="{FF2B5EF4-FFF2-40B4-BE49-F238E27FC236}">
                  <a16:creationId xmlns:a16="http://schemas.microsoft.com/office/drawing/2014/main" id="{70C879A1-E8D6-D30D-6A3F-8C751CB5F621}"/>
                </a:ext>
              </a:extLst>
            </p:cNvPr>
            <p:cNvSpPr txBox="1"/>
            <p:nvPr/>
          </p:nvSpPr>
          <p:spPr>
            <a:xfrm>
              <a:off x="1183254" y="2302254"/>
              <a:ext cx="2100777" cy="7348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lvl="0" indent="0" algn="ctr" defTabSz="889000">
                <a:spcBef>
                  <a:spcPct val="0"/>
                </a:spcBef>
                <a:buNone/>
              </a:pPr>
              <a:r>
                <a:rPr lang="de-DE" sz="2200" kern="1200" dirty="0"/>
                <a:t>Kommunikationsraum</a:t>
              </a:r>
            </a:p>
          </p:txBody>
        </p:sp>
      </p:grpSp>
      <p:sp>
        <p:nvSpPr>
          <p:cNvPr id="45" name="Textfeld 44">
            <a:extLst>
              <a:ext uri="{FF2B5EF4-FFF2-40B4-BE49-F238E27FC236}">
                <a16:creationId xmlns:a16="http://schemas.microsoft.com/office/drawing/2014/main" id="{4FEFFF9C-2844-DB7B-E1CC-3C4E954D1FC7}"/>
              </a:ext>
            </a:extLst>
          </p:cNvPr>
          <p:cNvSpPr txBox="1"/>
          <p:nvPr/>
        </p:nvSpPr>
        <p:spPr>
          <a:xfrm>
            <a:off x="2476871" y="98806"/>
            <a:ext cx="20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Qualifikation</a:t>
            </a:r>
          </a:p>
        </p:txBody>
      </p:sp>
      <p:pic>
        <p:nvPicPr>
          <p:cNvPr id="15" name="Grafik 14" descr="Pfeil: Kurve im Uhrzeigersinn mit einfarbiger Füllung">
            <a:extLst>
              <a:ext uri="{FF2B5EF4-FFF2-40B4-BE49-F238E27FC236}">
                <a16:creationId xmlns:a16="http://schemas.microsoft.com/office/drawing/2014/main" id="{ABE78EA1-4351-1E8C-C732-954B9B321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0218" y="4110509"/>
            <a:ext cx="1365869" cy="1365869"/>
          </a:xfrm>
          <a:prstGeom prst="rect">
            <a:avLst/>
          </a:prstGeom>
        </p:spPr>
      </p:pic>
      <p:pic>
        <p:nvPicPr>
          <p:cNvPr id="17" name="Grafik 16" descr="Zurück mit einfarbiger Füllung">
            <a:extLst>
              <a:ext uri="{FF2B5EF4-FFF2-40B4-BE49-F238E27FC236}">
                <a16:creationId xmlns:a16="http://schemas.microsoft.com/office/drawing/2014/main" id="{E3EB4B6B-0C74-D81C-467E-7A0C3B473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2355" y="848770"/>
            <a:ext cx="1362138" cy="1362138"/>
          </a:xfrm>
          <a:prstGeom prst="rect">
            <a:avLst/>
          </a:prstGeom>
        </p:spPr>
      </p:pic>
      <p:pic>
        <p:nvPicPr>
          <p:cNvPr id="20" name="Grafik 19" descr="Pfeil: Kurve im Uhrzeigersinn mit einfarbiger Füllung">
            <a:extLst>
              <a:ext uri="{FF2B5EF4-FFF2-40B4-BE49-F238E27FC236}">
                <a16:creationId xmlns:a16="http://schemas.microsoft.com/office/drawing/2014/main" id="{4C1DF86A-ABAC-8344-EA75-30B954872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255775" y="843083"/>
            <a:ext cx="1373512" cy="1373512"/>
          </a:xfrm>
          <a:prstGeom prst="rect">
            <a:avLst/>
          </a:prstGeom>
        </p:spPr>
      </p:pic>
      <p:pic>
        <p:nvPicPr>
          <p:cNvPr id="21" name="Grafik 20" descr="Zurück mit einfarbiger Füllung">
            <a:extLst>
              <a:ext uri="{FF2B5EF4-FFF2-40B4-BE49-F238E27FC236}">
                <a16:creationId xmlns:a16="http://schemas.microsoft.com/office/drawing/2014/main" id="{EDDE5640-8CA7-41C0-42E9-AB1B01A3B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251904" y="4070954"/>
            <a:ext cx="1441385" cy="144138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89DE056-BBDA-2B2A-99DE-B3DEDDDB08CE}"/>
              </a:ext>
            </a:extLst>
          </p:cNvPr>
          <p:cNvSpPr txBox="1"/>
          <p:nvPr/>
        </p:nvSpPr>
        <p:spPr>
          <a:xfrm>
            <a:off x="1948111" y="5793192"/>
            <a:ext cx="356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Transfer und Innovation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D3AE14-CC81-FFBB-E898-695157D8A3BF}"/>
              </a:ext>
            </a:extLst>
          </p:cNvPr>
          <p:cNvSpPr txBox="1"/>
          <p:nvPr/>
        </p:nvSpPr>
        <p:spPr>
          <a:xfrm>
            <a:off x="5771078" y="1290786"/>
            <a:ext cx="61522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de-DE" sz="2000" dirty="0">
                <a:cs typeface="Arial" panose="020B0604020202020204" pitchFamily="34" charset="0"/>
              </a:rPr>
              <a:t>Die QTI-Knoten sollen als reale Anlaufstelle in den Landkreisen etabliert werden, um</a:t>
            </a:r>
          </a:p>
          <a:p>
            <a:pPr marL="457200" lvl="1" indent="0">
              <a:buNone/>
            </a:pPr>
            <a:endParaRPr lang="de-DE" sz="2000" dirty="0"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einen „Open Workspace“ zu schaffen, an dem Weiterbildungs- und Qualifikationsmaßnahmen angeboten werden</a:t>
            </a:r>
          </a:p>
          <a:p>
            <a:pPr lvl="2"/>
            <a:endParaRPr lang="de-DE" sz="2000" dirty="0"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den Austausch zwischen Unternehmen zu fördern</a:t>
            </a:r>
          </a:p>
          <a:p>
            <a:pPr lvl="2"/>
            <a:endParaRPr lang="de-DE" sz="2000" dirty="0"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Kontaktaufnahme mit den Organisatoren der Lehrgänge zu ermöglichen</a:t>
            </a:r>
          </a:p>
          <a:p>
            <a:pPr lvl="2"/>
            <a:endParaRPr lang="de-DE" sz="2000" dirty="0"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cs typeface="Arial" panose="020B0604020202020204" pitchFamily="34" charset="0"/>
              </a:rPr>
              <a:t>aktive Netzwerkarbeit der verschiedenen Akteure zu unterstützen</a:t>
            </a:r>
          </a:p>
        </p:txBody>
      </p:sp>
    </p:spTree>
    <p:extLst>
      <p:ext uri="{BB962C8B-B14F-4D97-AF65-F5344CB8AC3E}">
        <p14:creationId xmlns:p14="http://schemas.microsoft.com/office/powerpoint/2010/main" val="966669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6EC46-A083-A435-AC0B-81792C28D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68B1543-ED9B-12D6-C20C-40A3D3273235}"/>
              </a:ext>
            </a:extLst>
          </p:cNvPr>
          <p:cNvSpPr/>
          <p:nvPr/>
        </p:nvSpPr>
        <p:spPr>
          <a:xfrm>
            <a:off x="0" y="6189785"/>
            <a:ext cx="12192000" cy="668215"/>
          </a:xfrm>
          <a:prstGeom prst="rect">
            <a:avLst/>
          </a:prstGeom>
          <a:gradFill flip="none" rotWithShape="1">
            <a:gsLst>
              <a:gs pos="0">
                <a:srgbClr val="3C67AF"/>
              </a:gs>
              <a:gs pos="75000">
                <a:srgbClr val="B15EA1"/>
              </a:gs>
              <a:gs pos="100000">
                <a:srgbClr val="B15EA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C3B62E-9A21-3DC7-7253-900D5C64DDBC}"/>
              </a:ext>
            </a:extLst>
          </p:cNvPr>
          <p:cNvSpPr txBox="1"/>
          <p:nvPr/>
        </p:nvSpPr>
        <p:spPr>
          <a:xfrm>
            <a:off x="311498" y="301450"/>
            <a:ext cx="767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QTI-Knoten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E9360A-83F5-EC02-FA13-7CAED9E2F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39" y="-277650"/>
            <a:ext cx="4320000" cy="192763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8401E4A-4AE4-2A62-CF03-0DFB1D5F7C40}"/>
              </a:ext>
            </a:extLst>
          </p:cNvPr>
          <p:cNvSpPr/>
          <p:nvPr/>
        </p:nvSpPr>
        <p:spPr>
          <a:xfrm flipV="1">
            <a:off x="-1" y="949068"/>
            <a:ext cx="6129495" cy="45719"/>
          </a:xfrm>
          <a:prstGeom prst="rect">
            <a:avLst/>
          </a:prstGeom>
          <a:gradFill>
            <a:gsLst>
              <a:gs pos="0">
                <a:srgbClr val="3C67AF"/>
              </a:gs>
              <a:gs pos="75000">
                <a:srgbClr val="B15EA1"/>
              </a:gs>
              <a:gs pos="100000">
                <a:srgbClr val="B15EA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5677DFF5-BDE2-ED70-537E-3DD646E06F0D}"/>
              </a:ext>
            </a:extLst>
          </p:cNvPr>
          <p:cNvSpPr txBox="1">
            <a:spLocks/>
          </p:cNvSpPr>
          <p:nvPr/>
        </p:nvSpPr>
        <p:spPr>
          <a:xfrm>
            <a:off x="6573927" y="1303599"/>
            <a:ext cx="5568094" cy="4886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de-DE" sz="1200" dirty="0">
              <a:cs typeface="Arial" panose="020B0604020202020204" pitchFamily="34" charset="0"/>
            </a:endParaRPr>
          </a:p>
          <a:p>
            <a:pPr marL="1074738" lvl="2" indent="-355600">
              <a:buNone/>
            </a:pPr>
            <a:r>
              <a:rPr lang="de-DE" dirty="0">
                <a:latin typeface="Calibri (Textkörper)"/>
                <a:cs typeface="Arial" panose="020B0604020202020204" pitchFamily="34" charset="0"/>
              </a:rPr>
              <a:t>Landkreis Gotha:</a:t>
            </a:r>
          </a:p>
          <a:p>
            <a:pPr marL="1074738" lvl="2" indent="-355600">
              <a:buFont typeface="Wingdings" panose="05000000000000000000" pitchFamily="2" charset="2"/>
              <a:buChar char="Ø"/>
            </a:pPr>
            <a:r>
              <a:rPr lang="de-DE" dirty="0">
                <a:latin typeface="Calibri (Textkörper)"/>
                <a:cs typeface="Arial" panose="020B0604020202020204" pitchFamily="34" charset="0"/>
              </a:rPr>
              <a:t>01.03.2024</a:t>
            </a:r>
            <a:br>
              <a:rPr lang="de-DE" dirty="0">
                <a:latin typeface="Calibri (Textkörper)"/>
                <a:cs typeface="Arial" panose="020B0604020202020204" pitchFamily="34" charset="0"/>
              </a:rPr>
            </a:br>
            <a:endParaRPr lang="de-DE" dirty="0">
              <a:latin typeface="Calibri (Textkörper)"/>
              <a:cs typeface="Arial" panose="020B0604020202020204" pitchFamily="34" charset="0"/>
            </a:endParaRPr>
          </a:p>
          <a:p>
            <a:pPr marL="1074738" lvl="2" indent="-355600">
              <a:buNone/>
            </a:pPr>
            <a:r>
              <a:rPr lang="de-DE" dirty="0">
                <a:latin typeface="Calibri (Textkörper)"/>
                <a:cs typeface="Arial" panose="020B0604020202020204" pitchFamily="34" charset="0"/>
              </a:rPr>
              <a:t>Landkreis Sömmerda:</a:t>
            </a:r>
          </a:p>
          <a:p>
            <a:pPr marL="1074738" lvl="3" indent="-3556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 (Textkörper)"/>
                <a:cs typeface="Arial" panose="020B0604020202020204" pitchFamily="34" charset="0"/>
              </a:rPr>
              <a:t>02.08.2024</a:t>
            </a:r>
            <a:endParaRPr lang="de-DE" sz="2000" b="1" dirty="0">
              <a:solidFill>
                <a:srgbClr val="00B050"/>
              </a:solidFill>
              <a:latin typeface="Calibri (Textkörper)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1074738" lvl="3" indent="-355600">
              <a:buNone/>
            </a:pPr>
            <a:endParaRPr lang="de-DE" sz="2000" dirty="0">
              <a:latin typeface="Calibri (Textkörper)"/>
              <a:cs typeface="Arial" panose="020B0604020202020204" pitchFamily="34" charset="0"/>
            </a:endParaRPr>
          </a:p>
          <a:p>
            <a:pPr marL="1074738" lvl="2" indent="-355600">
              <a:buNone/>
            </a:pPr>
            <a:r>
              <a:rPr lang="de-DE" dirty="0">
                <a:latin typeface="Calibri (Textkörper)"/>
                <a:cs typeface="Arial" panose="020B0604020202020204" pitchFamily="34" charset="0"/>
              </a:rPr>
              <a:t>Unstrut-Hainich-Kreis:</a:t>
            </a:r>
          </a:p>
          <a:p>
            <a:pPr marL="1074738" lvl="3" indent="-3556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 (Textkörper)"/>
                <a:cs typeface="Arial" panose="020B0604020202020204" pitchFamily="34" charset="0"/>
              </a:rPr>
              <a:t>06.09.2024</a:t>
            </a:r>
            <a:endParaRPr lang="de-DE" sz="2000" b="1" dirty="0">
              <a:solidFill>
                <a:srgbClr val="00B050"/>
              </a:solidFill>
              <a:latin typeface="Calibri (Textkörper)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74738" lvl="3" indent="-355600">
              <a:buNone/>
            </a:pPr>
            <a:endParaRPr lang="de-DE" sz="2000" dirty="0">
              <a:latin typeface="Calibri (Textkörper)"/>
              <a:cs typeface="Arial" panose="020B0604020202020204" pitchFamily="34" charset="0"/>
            </a:endParaRPr>
          </a:p>
          <a:p>
            <a:pPr marL="1074738" lvl="2" indent="-355600">
              <a:buNone/>
            </a:pPr>
            <a:r>
              <a:rPr lang="de-DE" dirty="0">
                <a:latin typeface="Calibri (Textkörper)"/>
                <a:cs typeface="Arial" panose="020B0604020202020204" pitchFamily="34" charset="0"/>
              </a:rPr>
              <a:t>Wartburgkreis:</a:t>
            </a:r>
          </a:p>
          <a:p>
            <a:pPr marL="1074738" lvl="3" indent="-3556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 (Textkörper)"/>
                <a:cs typeface="Arial" panose="020B0604020202020204" pitchFamily="34" charset="0"/>
              </a:rPr>
              <a:t>14.10.2024</a:t>
            </a:r>
            <a:endParaRPr lang="de-DE" sz="2000" dirty="0">
              <a:solidFill>
                <a:srgbClr val="FF0000"/>
              </a:solidFill>
              <a:latin typeface="Calibri (Textkörper)"/>
              <a:cs typeface="Arial" panose="020B0604020202020204" pitchFamily="34" charset="0"/>
            </a:endParaRPr>
          </a:p>
          <a:p>
            <a:pPr marL="1074738" lvl="2" indent="-355600">
              <a:buNone/>
            </a:pPr>
            <a:endParaRPr lang="de-DE" dirty="0">
              <a:latin typeface="Calibri (Textkörper)"/>
              <a:cs typeface="Arial" panose="020B0604020202020204" pitchFamily="34" charset="0"/>
            </a:endParaRPr>
          </a:p>
          <a:p>
            <a:pPr marL="1074738" lvl="2" indent="-355600">
              <a:buNone/>
            </a:pPr>
            <a:r>
              <a:rPr lang="de-DE" dirty="0">
                <a:latin typeface="Calibri (Textkörper)"/>
                <a:cs typeface="Arial" panose="020B0604020202020204" pitchFamily="34" charset="0"/>
              </a:rPr>
              <a:t>Landkreis Schmalkalden-Meiningen:</a:t>
            </a:r>
          </a:p>
          <a:p>
            <a:pPr marL="1074738" lvl="3" indent="-3556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 (Textkörper)"/>
                <a:cs typeface="Arial" panose="020B0604020202020204" pitchFamily="34" charset="0"/>
              </a:rPr>
              <a:t>15.11.2024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C63431-C933-D6A4-6EFE-95459FD6D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5364"/>
          <a:stretch/>
        </p:blipFill>
        <p:spPr>
          <a:xfrm>
            <a:off x="49979" y="842975"/>
            <a:ext cx="7151553" cy="56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6EC46-A083-A435-AC0B-81792C28D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68B1543-ED9B-12D6-C20C-40A3D3273235}"/>
              </a:ext>
            </a:extLst>
          </p:cNvPr>
          <p:cNvSpPr/>
          <p:nvPr/>
        </p:nvSpPr>
        <p:spPr>
          <a:xfrm>
            <a:off x="0" y="6189785"/>
            <a:ext cx="12192000" cy="668215"/>
          </a:xfrm>
          <a:prstGeom prst="rect">
            <a:avLst/>
          </a:prstGeom>
          <a:gradFill flip="none" rotWithShape="1">
            <a:gsLst>
              <a:gs pos="0">
                <a:srgbClr val="3C67AF"/>
              </a:gs>
              <a:gs pos="75000">
                <a:srgbClr val="B15EA1"/>
              </a:gs>
              <a:gs pos="100000">
                <a:srgbClr val="B15EA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C3B62E-9A21-3DC7-7253-900D5C64DDBC}"/>
              </a:ext>
            </a:extLst>
          </p:cNvPr>
          <p:cNvSpPr txBox="1"/>
          <p:nvPr/>
        </p:nvSpPr>
        <p:spPr>
          <a:xfrm>
            <a:off x="311498" y="301450"/>
            <a:ext cx="767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Pilotlehrgänge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8E9360A-83F5-EC02-FA13-7CAED9E2F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39" y="-277650"/>
            <a:ext cx="4320000" cy="192763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8401E4A-4AE4-2A62-CF03-0DFB1D5F7C40}"/>
              </a:ext>
            </a:extLst>
          </p:cNvPr>
          <p:cNvSpPr/>
          <p:nvPr/>
        </p:nvSpPr>
        <p:spPr>
          <a:xfrm flipV="1">
            <a:off x="-1" y="949068"/>
            <a:ext cx="6129495" cy="45719"/>
          </a:xfrm>
          <a:prstGeom prst="rect">
            <a:avLst/>
          </a:prstGeom>
          <a:gradFill>
            <a:gsLst>
              <a:gs pos="0">
                <a:srgbClr val="3C67AF"/>
              </a:gs>
              <a:gs pos="75000">
                <a:srgbClr val="B15EA1"/>
              </a:gs>
              <a:gs pos="100000">
                <a:srgbClr val="B15EA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5677DFF5-BDE2-ED70-537E-3DD646E06F0D}"/>
              </a:ext>
            </a:extLst>
          </p:cNvPr>
          <p:cNvSpPr txBox="1">
            <a:spLocks/>
          </p:cNvSpPr>
          <p:nvPr/>
        </p:nvSpPr>
        <p:spPr>
          <a:xfrm>
            <a:off x="5909187" y="1303598"/>
            <a:ext cx="6057911" cy="4886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de-DE" dirty="0">
                <a:cs typeface="Arial" panose="020B0604020202020204" pitchFamily="34" charset="0"/>
              </a:rPr>
              <a:t>Landkreis Gotha:</a:t>
            </a:r>
          </a:p>
          <a:p>
            <a:pPr marL="1341438" lvl="2" indent="-174625">
              <a:buFont typeface="Wingdings" panose="05000000000000000000" pitchFamily="2" charset="2"/>
              <a:buChar char="Ø"/>
            </a:pPr>
            <a:r>
              <a:rPr lang="de-DE" dirty="0">
                <a:cs typeface="Arial" panose="020B0604020202020204" pitchFamily="34" charset="0"/>
              </a:rPr>
              <a:t> Fahrzeugkomponenten (15.10.2024)</a:t>
            </a:r>
          </a:p>
          <a:p>
            <a:pPr marL="1166813" lvl="2" indent="0">
              <a:buNone/>
            </a:pPr>
            <a:endParaRPr lang="de-DE" sz="500" dirty="0"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dirty="0">
                <a:cs typeface="Arial" panose="020B0604020202020204" pitchFamily="34" charset="0"/>
              </a:rPr>
              <a:t>Landkreis Sömmerda:</a:t>
            </a:r>
          </a:p>
          <a:p>
            <a:pPr marL="1436688" lvl="3" indent="-269875">
              <a:buFont typeface="Wingdings" panose="05000000000000000000" pitchFamily="2" charset="2"/>
              <a:buChar char="Ø"/>
            </a:pPr>
            <a:r>
              <a:rPr lang="de-DE" sz="2000" dirty="0">
                <a:cs typeface="Arial" panose="020B0604020202020204" pitchFamily="34" charset="0"/>
              </a:rPr>
              <a:t>Elektromobilität (ab Jan. 2025)</a:t>
            </a:r>
          </a:p>
          <a:p>
            <a:pPr marL="1166813" lvl="3" indent="0">
              <a:buNone/>
            </a:pPr>
            <a:endParaRPr lang="de-DE" sz="500" dirty="0"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dirty="0">
                <a:cs typeface="Arial" panose="020B0604020202020204" pitchFamily="34" charset="0"/>
              </a:rPr>
              <a:t>Landkreis Schmalkalden-Meiningen:</a:t>
            </a:r>
          </a:p>
          <a:p>
            <a:pPr marL="1436688" lvl="3" indent="-269875">
              <a:buFont typeface="Wingdings" panose="05000000000000000000" pitchFamily="2" charset="2"/>
              <a:buChar char="Ø"/>
            </a:pPr>
            <a:r>
              <a:rPr lang="de-DE" sz="2000" dirty="0">
                <a:cs typeface="Arial" panose="020B0604020202020204" pitchFamily="34" charset="0"/>
              </a:rPr>
              <a:t>Elektrik/ Elektronik (22.11.2024)</a:t>
            </a:r>
          </a:p>
          <a:p>
            <a:pPr marL="1166813" lvl="3" indent="0">
              <a:buNone/>
            </a:pPr>
            <a:endParaRPr lang="de-DE" sz="500" dirty="0"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dirty="0">
                <a:cs typeface="Arial" panose="020B0604020202020204" pitchFamily="34" charset="0"/>
              </a:rPr>
              <a:t>Wartburgkreis:</a:t>
            </a:r>
          </a:p>
          <a:p>
            <a:pPr marL="1436688" lvl="3" indent="-269875">
              <a:buFont typeface="Wingdings" panose="05000000000000000000" pitchFamily="2" charset="2"/>
              <a:buChar char="Ø"/>
            </a:pPr>
            <a:r>
              <a:rPr lang="de-DE" sz="2000" dirty="0">
                <a:cs typeface="Arial" panose="020B0604020202020204" pitchFamily="34" charset="0"/>
              </a:rPr>
              <a:t>Industrie 4.0/ Digitale Transformation (21.10.2024)</a:t>
            </a:r>
          </a:p>
          <a:p>
            <a:pPr marL="1166813" lvl="3" indent="0">
              <a:buNone/>
            </a:pPr>
            <a:endParaRPr lang="de-DE" sz="500" dirty="0"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DE" dirty="0">
                <a:cs typeface="Arial" panose="020B0604020202020204" pitchFamily="34" charset="0"/>
              </a:rPr>
              <a:t>Unstrut-Hainich-Kreis:</a:t>
            </a:r>
          </a:p>
          <a:p>
            <a:pPr marL="1436688" lvl="3" indent="-269875">
              <a:buFont typeface="Wingdings" panose="05000000000000000000" pitchFamily="2" charset="2"/>
              <a:buChar char="Ø"/>
            </a:pPr>
            <a:r>
              <a:rPr lang="de-DE" sz="2000" dirty="0">
                <a:cs typeface="Arial" panose="020B0604020202020204" pitchFamily="34" charset="0"/>
              </a:rPr>
              <a:t>IHK-Zertifikatslehrgang „Fachexperte für Wasserstoffanwendungen“</a:t>
            </a:r>
          </a:p>
          <a:p>
            <a:pPr marL="1438275" lvl="3" indent="0">
              <a:buNone/>
            </a:pPr>
            <a:r>
              <a:rPr lang="de-DE" sz="2000" dirty="0">
                <a:cs typeface="Arial" panose="020B0604020202020204" pitchFamily="34" charset="0"/>
              </a:rPr>
              <a:t>(ab Jan. 2025)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C63431-C933-D6A4-6EFE-95459FD6D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5364"/>
          <a:stretch/>
        </p:blipFill>
        <p:spPr>
          <a:xfrm>
            <a:off x="49979" y="842975"/>
            <a:ext cx="7151553" cy="56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20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www.invest-in-thuringia.de</a:t>
            </a:r>
          </a:p>
        </p:txBody>
      </p:sp>
    </p:spTree>
    <p:extLst>
      <p:ext uri="{BB962C8B-B14F-4D97-AF65-F5344CB8AC3E}">
        <p14:creationId xmlns:p14="http://schemas.microsoft.com/office/powerpoint/2010/main" val="858753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340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Vorteile in Thüringen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AAF98D0-FE5F-01A8-F406-58543D7E7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13.02.2025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62" name="Gruppieren 61"/>
          <p:cNvGrpSpPr/>
          <p:nvPr/>
        </p:nvGrpSpPr>
        <p:grpSpPr>
          <a:xfrm>
            <a:off x="736586" y="2069895"/>
            <a:ext cx="5222525" cy="898892"/>
            <a:chOff x="736586" y="2069895"/>
            <a:chExt cx="5222525" cy="898892"/>
          </a:xfrm>
        </p:grpSpPr>
        <p:sp>
          <p:nvSpPr>
            <p:cNvPr id="33" name="Rechteck 32"/>
            <p:cNvSpPr>
              <a:spLocks/>
            </p:cNvSpPr>
            <p:nvPr/>
          </p:nvSpPr>
          <p:spPr>
            <a:xfrm flipH="1">
              <a:off x="736586" y="2069895"/>
              <a:ext cx="4049849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de-DE" b="1" dirty="0">
                  <a:solidFill>
                    <a:schemeClr val="tx2"/>
                  </a:solidFill>
                  <a:latin typeface="+mj-lt"/>
                </a:rPr>
                <a:t>Standort</a:t>
              </a:r>
            </a:p>
          </p:txBody>
        </p:sp>
        <p:sp>
          <p:nvSpPr>
            <p:cNvPr id="34" name="Rechteck 33"/>
            <p:cNvSpPr/>
            <p:nvPr/>
          </p:nvSpPr>
          <p:spPr>
            <a:xfrm flipH="1">
              <a:off x="5060213" y="2069895"/>
              <a:ext cx="898898" cy="8988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hteck 40"/>
            <p:cNvSpPr>
              <a:spLocks/>
            </p:cNvSpPr>
            <p:nvPr/>
          </p:nvSpPr>
          <p:spPr>
            <a:xfrm flipH="1">
              <a:off x="736586" y="2445567"/>
              <a:ext cx="4049849" cy="523220"/>
            </a:xfrm>
            <a:prstGeom prst="rect">
              <a:avLst/>
            </a:prstGeom>
          </p:spPr>
          <p:txBody>
            <a:bodyPr wrap="square" lIns="91440" tIns="45720" rIns="91440" bIns="45720" anchor="b">
              <a:spAutoFit/>
            </a:bodyPr>
            <a:lstStyle/>
            <a:p>
              <a:pPr algn="r"/>
              <a:r>
                <a:rPr lang="de-DE" sz="1400" dirty="0"/>
                <a:t>Geschäftlich tätig sein in</a:t>
              </a:r>
              <a:br>
                <a:rPr lang="de-DE" sz="1400" dirty="0"/>
              </a:br>
              <a:r>
                <a:rPr lang="de-DE" sz="1400" dirty="0"/>
                <a:t>einem der </a:t>
              </a:r>
              <a:r>
                <a:rPr lang="de-DE" sz="1400" b="1" dirty="0"/>
                <a:t>weltweit größten Märkte</a:t>
              </a:r>
            </a:p>
          </p:txBody>
        </p:sp>
        <p:sp>
          <p:nvSpPr>
            <p:cNvPr id="52" name="Shape 2939">
              <a:extLst>
                <a:ext uri="{FF2B5EF4-FFF2-40B4-BE49-F238E27FC236}">
                  <a16:creationId xmlns:a16="http://schemas.microsoft.com/office/drawing/2014/main" id="{1C54B091-7D96-469E-BAE1-4173DDF120EE}"/>
                </a:ext>
              </a:extLst>
            </p:cNvPr>
            <p:cNvSpPr/>
            <p:nvPr/>
          </p:nvSpPr>
          <p:spPr>
            <a:xfrm>
              <a:off x="5265796" y="2275478"/>
              <a:ext cx="487732" cy="487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7" y="12509"/>
                  </a:moveTo>
                  <a:lnTo>
                    <a:pt x="18520" y="12645"/>
                  </a:lnTo>
                  <a:cubicBezTo>
                    <a:pt x="18572" y="12276"/>
                    <a:pt x="18589" y="11922"/>
                    <a:pt x="18572" y="11593"/>
                  </a:cubicBezTo>
                  <a:lnTo>
                    <a:pt x="17592" y="11644"/>
                  </a:lnTo>
                  <a:cubicBezTo>
                    <a:pt x="17606" y="11910"/>
                    <a:pt x="17591" y="12201"/>
                    <a:pt x="17547" y="12509"/>
                  </a:cubicBezTo>
                  <a:moveTo>
                    <a:pt x="17444" y="10833"/>
                  </a:moveTo>
                  <a:lnTo>
                    <a:pt x="18374" y="10520"/>
                  </a:lnTo>
                  <a:cubicBezTo>
                    <a:pt x="18262" y="10187"/>
                    <a:pt x="18104" y="9869"/>
                    <a:pt x="17890" y="9546"/>
                  </a:cubicBezTo>
                  <a:lnTo>
                    <a:pt x="17072" y="10089"/>
                  </a:lnTo>
                  <a:cubicBezTo>
                    <a:pt x="17237" y="10339"/>
                    <a:pt x="17359" y="10582"/>
                    <a:pt x="17444" y="10833"/>
                  </a:cubicBezTo>
                  <a:moveTo>
                    <a:pt x="17529" y="13890"/>
                  </a:moveTo>
                  <a:cubicBezTo>
                    <a:pt x="17440" y="13801"/>
                    <a:pt x="17317" y="13745"/>
                    <a:pt x="17182" y="13745"/>
                  </a:cubicBezTo>
                  <a:cubicBezTo>
                    <a:pt x="16910" y="13745"/>
                    <a:pt x="16691" y="13965"/>
                    <a:pt x="16691" y="14236"/>
                  </a:cubicBezTo>
                  <a:cubicBezTo>
                    <a:pt x="16691" y="14372"/>
                    <a:pt x="16746" y="14495"/>
                    <a:pt x="16835" y="14583"/>
                  </a:cubicBezTo>
                  <a:lnTo>
                    <a:pt x="17469" y="15218"/>
                  </a:lnTo>
                  <a:lnTo>
                    <a:pt x="16835" y="15853"/>
                  </a:lnTo>
                  <a:cubicBezTo>
                    <a:pt x="16746" y="15942"/>
                    <a:pt x="16691" y="16064"/>
                    <a:pt x="16691" y="16200"/>
                  </a:cubicBezTo>
                  <a:cubicBezTo>
                    <a:pt x="16691" y="16471"/>
                    <a:pt x="16910" y="16691"/>
                    <a:pt x="17182" y="16691"/>
                  </a:cubicBezTo>
                  <a:cubicBezTo>
                    <a:pt x="17317" y="16691"/>
                    <a:pt x="17440" y="16636"/>
                    <a:pt x="17529" y="16547"/>
                  </a:cubicBezTo>
                  <a:lnTo>
                    <a:pt x="18164" y="15912"/>
                  </a:lnTo>
                  <a:lnTo>
                    <a:pt x="18798" y="16547"/>
                  </a:lnTo>
                  <a:cubicBezTo>
                    <a:pt x="18887" y="16636"/>
                    <a:pt x="19010" y="16691"/>
                    <a:pt x="19145" y="16691"/>
                  </a:cubicBezTo>
                  <a:cubicBezTo>
                    <a:pt x="19417" y="16691"/>
                    <a:pt x="19636" y="16471"/>
                    <a:pt x="19636" y="16200"/>
                  </a:cubicBezTo>
                  <a:cubicBezTo>
                    <a:pt x="19636" y="16064"/>
                    <a:pt x="19582" y="15942"/>
                    <a:pt x="19493" y="15853"/>
                  </a:cubicBezTo>
                  <a:lnTo>
                    <a:pt x="18858" y="15218"/>
                  </a:lnTo>
                  <a:lnTo>
                    <a:pt x="19493" y="14583"/>
                  </a:lnTo>
                  <a:cubicBezTo>
                    <a:pt x="19582" y="14495"/>
                    <a:pt x="19636" y="14372"/>
                    <a:pt x="19636" y="14236"/>
                  </a:cubicBezTo>
                  <a:cubicBezTo>
                    <a:pt x="19636" y="13965"/>
                    <a:pt x="19417" y="13745"/>
                    <a:pt x="19145" y="13745"/>
                  </a:cubicBezTo>
                  <a:cubicBezTo>
                    <a:pt x="19009" y="13745"/>
                    <a:pt x="18887" y="13801"/>
                    <a:pt x="18798" y="13890"/>
                  </a:cubicBezTo>
                  <a:lnTo>
                    <a:pt x="18164" y="14524"/>
                  </a:lnTo>
                  <a:cubicBezTo>
                    <a:pt x="18164" y="14524"/>
                    <a:pt x="17529" y="13890"/>
                    <a:pt x="17529" y="13890"/>
                  </a:cubicBezTo>
                  <a:close/>
                  <a:moveTo>
                    <a:pt x="20618" y="20458"/>
                  </a:moveTo>
                  <a:lnTo>
                    <a:pt x="14727" y="18775"/>
                  </a:lnTo>
                  <a:lnTo>
                    <a:pt x="14727" y="7698"/>
                  </a:lnTo>
                  <a:cubicBezTo>
                    <a:pt x="14950" y="7802"/>
                    <a:pt x="15155" y="7914"/>
                    <a:pt x="15324" y="8034"/>
                  </a:cubicBezTo>
                  <a:lnTo>
                    <a:pt x="15893" y="7234"/>
                  </a:lnTo>
                  <a:cubicBezTo>
                    <a:pt x="15627" y="7044"/>
                    <a:pt x="15313" y="6872"/>
                    <a:pt x="14959" y="6721"/>
                  </a:cubicBezTo>
                  <a:lnTo>
                    <a:pt x="14727" y="7263"/>
                  </a:lnTo>
                  <a:lnTo>
                    <a:pt x="14727" y="1142"/>
                  </a:lnTo>
                  <a:lnTo>
                    <a:pt x="20618" y="2825"/>
                  </a:lnTo>
                  <a:cubicBezTo>
                    <a:pt x="20618" y="2825"/>
                    <a:pt x="20618" y="20458"/>
                    <a:pt x="20618" y="20458"/>
                  </a:cubicBezTo>
                  <a:close/>
                  <a:moveTo>
                    <a:pt x="13745" y="18775"/>
                  </a:moveTo>
                  <a:lnTo>
                    <a:pt x="7855" y="20458"/>
                  </a:lnTo>
                  <a:lnTo>
                    <a:pt x="7855" y="9347"/>
                  </a:lnTo>
                  <a:lnTo>
                    <a:pt x="8249" y="10199"/>
                  </a:lnTo>
                  <a:cubicBezTo>
                    <a:pt x="8580" y="10045"/>
                    <a:pt x="8881" y="9843"/>
                    <a:pt x="9168" y="9581"/>
                  </a:cubicBezTo>
                  <a:lnTo>
                    <a:pt x="8505" y="8857"/>
                  </a:lnTo>
                  <a:cubicBezTo>
                    <a:pt x="8297" y="9048"/>
                    <a:pt x="8088" y="9187"/>
                    <a:pt x="7855" y="9299"/>
                  </a:cubicBezTo>
                  <a:lnTo>
                    <a:pt x="7855" y="2825"/>
                  </a:lnTo>
                  <a:lnTo>
                    <a:pt x="13745" y="1142"/>
                  </a:lnTo>
                  <a:cubicBezTo>
                    <a:pt x="13745" y="1142"/>
                    <a:pt x="13745" y="18775"/>
                    <a:pt x="13745" y="18775"/>
                  </a:cubicBezTo>
                  <a:close/>
                  <a:moveTo>
                    <a:pt x="6873" y="20458"/>
                  </a:moveTo>
                  <a:lnTo>
                    <a:pt x="982" y="18775"/>
                  </a:lnTo>
                  <a:lnTo>
                    <a:pt x="982" y="1142"/>
                  </a:lnTo>
                  <a:lnTo>
                    <a:pt x="6873" y="2825"/>
                  </a:lnTo>
                  <a:cubicBezTo>
                    <a:pt x="6873" y="2825"/>
                    <a:pt x="6873" y="20458"/>
                    <a:pt x="6873" y="20458"/>
                  </a:cubicBezTo>
                  <a:close/>
                  <a:moveTo>
                    <a:pt x="21241" y="1990"/>
                  </a:moveTo>
                  <a:lnTo>
                    <a:pt x="21244" y="1983"/>
                  </a:lnTo>
                  <a:lnTo>
                    <a:pt x="14372" y="19"/>
                  </a:lnTo>
                  <a:lnTo>
                    <a:pt x="14369" y="27"/>
                  </a:lnTo>
                  <a:cubicBezTo>
                    <a:pt x="14326" y="14"/>
                    <a:pt x="14283" y="0"/>
                    <a:pt x="14236" y="0"/>
                  </a:cubicBezTo>
                  <a:cubicBezTo>
                    <a:pt x="14189" y="0"/>
                    <a:pt x="14147" y="14"/>
                    <a:pt x="14104" y="27"/>
                  </a:cubicBezTo>
                  <a:lnTo>
                    <a:pt x="14102" y="19"/>
                  </a:lnTo>
                  <a:lnTo>
                    <a:pt x="7364" y="1944"/>
                  </a:lnTo>
                  <a:lnTo>
                    <a:pt x="626" y="19"/>
                  </a:lnTo>
                  <a:lnTo>
                    <a:pt x="623" y="27"/>
                  </a:lnTo>
                  <a:cubicBezTo>
                    <a:pt x="580" y="14"/>
                    <a:pt x="538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lnTo>
                    <a:pt x="0" y="19145"/>
                  </a:lnTo>
                  <a:cubicBezTo>
                    <a:pt x="0" y="19370"/>
                    <a:pt x="153" y="19551"/>
                    <a:pt x="359" y="19610"/>
                  </a:cubicBezTo>
                  <a:lnTo>
                    <a:pt x="356" y="19618"/>
                  </a:lnTo>
                  <a:lnTo>
                    <a:pt x="7228" y="21581"/>
                  </a:lnTo>
                  <a:lnTo>
                    <a:pt x="7231" y="21573"/>
                  </a:lnTo>
                  <a:cubicBezTo>
                    <a:pt x="7274" y="21586"/>
                    <a:pt x="7317" y="21600"/>
                    <a:pt x="7364" y="21600"/>
                  </a:cubicBezTo>
                  <a:cubicBezTo>
                    <a:pt x="7411" y="21600"/>
                    <a:pt x="7453" y="21586"/>
                    <a:pt x="7496" y="21573"/>
                  </a:cubicBezTo>
                  <a:lnTo>
                    <a:pt x="7499" y="21581"/>
                  </a:lnTo>
                  <a:lnTo>
                    <a:pt x="14236" y="19656"/>
                  </a:lnTo>
                  <a:lnTo>
                    <a:pt x="20975" y="21581"/>
                  </a:lnTo>
                  <a:lnTo>
                    <a:pt x="20977" y="21573"/>
                  </a:lnTo>
                  <a:cubicBezTo>
                    <a:pt x="21020" y="21586"/>
                    <a:pt x="21062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2455"/>
                  </a:lnTo>
                  <a:cubicBezTo>
                    <a:pt x="21600" y="2231"/>
                    <a:pt x="21447" y="2049"/>
                    <a:pt x="21241" y="1990"/>
                  </a:cubicBezTo>
                  <a:moveTo>
                    <a:pt x="16435" y="9275"/>
                  </a:moveTo>
                  <a:lnTo>
                    <a:pt x="16518" y="9374"/>
                  </a:lnTo>
                  <a:lnTo>
                    <a:pt x="17269" y="8740"/>
                  </a:lnTo>
                  <a:lnTo>
                    <a:pt x="17184" y="8640"/>
                  </a:lnTo>
                  <a:cubicBezTo>
                    <a:pt x="17013" y="8438"/>
                    <a:pt x="16840" y="8236"/>
                    <a:pt x="16677" y="8019"/>
                  </a:cubicBezTo>
                  <a:lnTo>
                    <a:pt x="15891" y="8606"/>
                  </a:lnTo>
                  <a:cubicBezTo>
                    <a:pt x="16066" y="8840"/>
                    <a:pt x="16251" y="9059"/>
                    <a:pt x="16435" y="9275"/>
                  </a:cubicBezTo>
                  <a:moveTo>
                    <a:pt x="6270" y="11022"/>
                  </a:moveTo>
                  <a:lnTo>
                    <a:pt x="5739" y="10196"/>
                  </a:lnTo>
                  <a:cubicBezTo>
                    <a:pt x="5432" y="10394"/>
                    <a:pt x="5153" y="10605"/>
                    <a:pt x="4909" y="10825"/>
                  </a:cubicBezTo>
                  <a:lnTo>
                    <a:pt x="5568" y="11554"/>
                  </a:lnTo>
                  <a:cubicBezTo>
                    <a:pt x="5772" y="11370"/>
                    <a:pt x="6008" y="11191"/>
                    <a:pt x="6270" y="11022"/>
                  </a:cubicBezTo>
                  <a:moveTo>
                    <a:pt x="5004" y="12185"/>
                  </a:moveTo>
                  <a:lnTo>
                    <a:pt x="4196" y="11628"/>
                  </a:lnTo>
                  <a:cubicBezTo>
                    <a:pt x="3975" y="11949"/>
                    <a:pt x="3812" y="12288"/>
                    <a:pt x="3713" y="12634"/>
                  </a:cubicBezTo>
                  <a:lnTo>
                    <a:pt x="4656" y="12906"/>
                  </a:lnTo>
                  <a:cubicBezTo>
                    <a:pt x="4727" y="12661"/>
                    <a:pt x="4844" y="12418"/>
                    <a:pt x="5004" y="12185"/>
                  </a:cubicBezTo>
                  <a:moveTo>
                    <a:pt x="10467" y="8318"/>
                  </a:moveTo>
                  <a:lnTo>
                    <a:pt x="9972" y="7470"/>
                  </a:lnTo>
                  <a:cubicBezTo>
                    <a:pt x="9623" y="7674"/>
                    <a:pt x="9362" y="7936"/>
                    <a:pt x="9132" y="8189"/>
                  </a:cubicBezTo>
                  <a:lnTo>
                    <a:pt x="9857" y="8850"/>
                  </a:lnTo>
                  <a:cubicBezTo>
                    <a:pt x="10063" y="8624"/>
                    <a:pt x="10245" y="8448"/>
                    <a:pt x="10467" y="8318"/>
                  </a:cubicBezTo>
                  <a:moveTo>
                    <a:pt x="3927" y="15709"/>
                  </a:moveTo>
                  <a:cubicBezTo>
                    <a:pt x="4469" y="15709"/>
                    <a:pt x="4909" y="15270"/>
                    <a:pt x="4909" y="14727"/>
                  </a:cubicBezTo>
                  <a:cubicBezTo>
                    <a:pt x="4909" y="14185"/>
                    <a:pt x="4469" y="13745"/>
                    <a:pt x="3927" y="13745"/>
                  </a:cubicBezTo>
                  <a:cubicBezTo>
                    <a:pt x="3385" y="13745"/>
                    <a:pt x="2945" y="14185"/>
                    <a:pt x="2945" y="14727"/>
                  </a:cubicBezTo>
                  <a:cubicBezTo>
                    <a:pt x="2945" y="15270"/>
                    <a:pt x="3385" y="15709"/>
                    <a:pt x="3927" y="15709"/>
                  </a:cubicBezTo>
                  <a:moveTo>
                    <a:pt x="12273" y="7855"/>
                  </a:moveTo>
                  <a:cubicBezTo>
                    <a:pt x="12815" y="7855"/>
                    <a:pt x="13255" y="7415"/>
                    <a:pt x="13255" y="6873"/>
                  </a:cubicBezTo>
                  <a:cubicBezTo>
                    <a:pt x="13255" y="6331"/>
                    <a:pt x="12815" y="5891"/>
                    <a:pt x="12273" y="5891"/>
                  </a:cubicBezTo>
                  <a:cubicBezTo>
                    <a:pt x="11730" y="5891"/>
                    <a:pt x="11291" y="6331"/>
                    <a:pt x="11291" y="6873"/>
                  </a:cubicBezTo>
                  <a:cubicBezTo>
                    <a:pt x="11291" y="7415"/>
                    <a:pt x="11730" y="7855"/>
                    <a:pt x="12273" y="78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Fira Sans"/>
                  <a:ea typeface="Fira Sans"/>
                  <a:cs typeface="Fira Sans"/>
                  <a:sym typeface="Fira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charset="0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736586" y="3452129"/>
            <a:ext cx="5222525" cy="898892"/>
            <a:chOff x="736586" y="3452129"/>
            <a:chExt cx="5222525" cy="898892"/>
          </a:xfrm>
        </p:grpSpPr>
        <p:sp>
          <p:nvSpPr>
            <p:cNvPr id="35" name="Rechteck 34"/>
            <p:cNvSpPr/>
            <p:nvPr/>
          </p:nvSpPr>
          <p:spPr>
            <a:xfrm flipH="1">
              <a:off x="5060213" y="3452129"/>
              <a:ext cx="898898" cy="8988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>
              <a:spLocks/>
            </p:cNvSpPr>
            <p:nvPr/>
          </p:nvSpPr>
          <p:spPr>
            <a:xfrm flipH="1">
              <a:off x="736586" y="3452129"/>
              <a:ext cx="4049849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de-DE" b="1" dirty="0">
                  <a:solidFill>
                    <a:schemeClr val="accent2"/>
                  </a:solidFill>
                  <a:latin typeface="+mj-lt"/>
                </a:rPr>
                <a:t>Marktzugang</a:t>
              </a:r>
            </a:p>
          </p:txBody>
        </p:sp>
        <p:sp>
          <p:nvSpPr>
            <p:cNvPr id="47" name="Rechteck 46"/>
            <p:cNvSpPr>
              <a:spLocks/>
            </p:cNvSpPr>
            <p:nvPr/>
          </p:nvSpPr>
          <p:spPr>
            <a:xfrm flipH="1">
              <a:off x="736586" y="3827801"/>
              <a:ext cx="4049849" cy="523220"/>
            </a:xfrm>
            <a:prstGeom prst="rect">
              <a:avLst/>
            </a:prstGeom>
          </p:spPr>
          <p:txBody>
            <a:bodyPr wrap="square" lIns="91440" tIns="45720" rIns="91440" bIns="45720" anchor="b">
              <a:spAutoFit/>
            </a:bodyPr>
            <a:lstStyle/>
            <a:p>
              <a:pPr algn="r"/>
              <a:r>
                <a:rPr lang="de-DE" sz="1400" dirty="0"/>
                <a:t>Teil sein von </a:t>
              </a:r>
              <a:r>
                <a:rPr lang="de-DE" sz="1400" b="1" dirty="0"/>
                <a:t>Europas</a:t>
              </a:r>
              <a:br>
                <a:rPr lang="de-DE" sz="1400" dirty="0"/>
              </a:br>
              <a:r>
                <a:rPr lang="de-DE" sz="1400" b="1" dirty="0"/>
                <a:t>stärkster Wirtschaftsmacht</a:t>
              </a:r>
            </a:p>
          </p:txBody>
        </p:sp>
        <p:sp>
          <p:nvSpPr>
            <p:cNvPr id="53" name="Shape 2809">
              <a:extLst>
                <a:ext uri="{FF2B5EF4-FFF2-40B4-BE49-F238E27FC236}">
                  <a16:creationId xmlns:a16="http://schemas.microsoft.com/office/drawing/2014/main" id="{9985AD44-1494-44CE-8971-205C2931D856}"/>
                </a:ext>
              </a:extLst>
            </p:cNvPr>
            <p:cNvSpPr/>
            <p:nvPr/>
          </p:nvSpPr>
          <p:spPr>
            <a:xfrm>
              <a:off x="5255521" y="3647436"/>
              <a:ext cx="508282" cy="50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727"/>
                  </a:moveTo>
                  <a:lnTo>
                    <a:pt x="17294" y="12764"/>
                  </a:lnTo>
                  <a:lnTo>
                    <a:pt x="19843" y="12764"/>
                  </a:lnTo>
                  <a:lnTo>
                    <a:pt x="19406" y="14727"/>
                  </a:lnTo>
                  <a:cubicBezTo>
                    <a:pt x="19406" y="14727"/>
                    <a:pt x="17076" y="14727"/>
                    <a:pt x="17076" y="14727"/>
                  </a:cubicBezTo>
                  <a:close/>
                  <a:moveTo>
                    <a:pt x="18752" y="17673"/>
                  </a:moveTo>
                  <a:lnTo>
                    <a:pt x="16748" y="17673"/>
                  </a:lnTo>
                  <a:lnTo>
                    <a:pt x="16967" y="15709"/>
                  </a:lnTo>
                  <a:lnTo>
                    <a:pt x="19188" y="15709"/>
                  </a:lnTo>
                  <a:cubicBezTo>
                    <a:pt x="19188" y="15709"/>
                    <a:pt x="18752" y="17673"/>
                    <a:pt x="18752" y="17673"/>
                  </a:cubicBezTo>
                  <a:close/>
                  <a:moveTo>
                    <a:pt x="17673" y="20618"/>
                  </a:moveTo>
                  <a:cubicBezTo>
                    <a:pt x="17131" y="20618"/>
                    <a:pt x="16691" y="20179"/>
                    <a:pt x="16691" y="19636"/>
                  </a:cubicBezTo>
                  <a:cubicBezTo>
                    <a:pt x="16691" y="19095"/>
                    <a:pt x="17131" y="18655"/>
                    <a:pt x="17673" y="18655"/>
                  </a:cubicBezTo>
                  <a:cubicBezTo>
                    <a:pt x="18215" y="18655"/>
                    <a:pt x="18655" y="19095"/>
                    <a:pt x="18655" y="19636"/>
                  </a:cubicBezTo>
                  <a:cubicBezTo>
                    <a:pt x="18655" y="20179"/>
                    <a:pt x="18215" y="20618"/>
                    <a:pt x="17673" y="20618"/>
                  </a:cubicBezTo>
                  <a:moveTo>
                    <a:pt x="16415" y="11782"/>
                  </a:moveTo>
                  <a:lnTo>
                    <a:pt x="13745" y="11782"/>
                  </a:lnTo>
                  <a:lnTo>
                    <a:pt x="13745" y="9818"/>
                  </a:lnTo>
                  <a:lnTo>
                    <a:pt x="16633" y="9818"/>
                  </a:lnTo>
                  <a:cubicBezTo>
                    <a:pt x="16633" y="9818"/>
                    <a:pt x="16415" y="11782"/>
                    <a:pt x="16415" y="11782"/>
                  </a:cubicBezTo>
                  <a:close/>
                  <a:moveTo>
                    <a:pt x="16088" y="14727"/>
                  </a:moveTo>
                  <a:lnTo>
                    <a:pt x="13745" y="14727"/>
                  </a:lnTo>
                  <a:lnTo>
                    <a:pt x="13745" y="12764"/>
                  </a:lnTo>
                  <a:lnTo>
                    <a:pt x="16306" y="12764"/>
                  </a:lnTo>
                  <a:cubicBezTo>
                    <a:pt x="16306" y="12764"/>
                    <a:pt x="16088" y="14727"/>
                    <a:pt x="16088" y="14727"/>
                  </a:cubicBezTo>
                  <a:close/>
                  <a:moveTo>
                    <a:pt x="15761" y="17673"/>
                  </a:moveTo>
                  <a:lnTo>
                    <a:pt x="13745" y="17673"/>
                  </a:lnTo>
                  <a:lnTo>
                    <a:pt x="13745" y="15709"/>
                  </a:lnTo>
                  <a:lnTo>
                    <a:pt x="15979" y="15709"/>
                  </a:lnTo>
                  <a:cubicBezTo>
                    <a:pt x="15979" y="15709"/>
                    <a:pt x="15761" y="17673"/>
                    <a:pt x="15761" y="17673"/>
                  </a:cubicBezTo>
                  <a:close/>
                  <a:moveTo>
                    <a:pt x="12764" y="11782"/>
                  </a:moveTo>
                  <a:lnTo>
                    <a:pt x="10094" y="11782"/>
                  </a:lnTo>
                  <a:lnTo>
                    <a:pt x="9876" y="9818"/>
                  </a:lnTo>
                  <a:lnTo>
                    <a:pt x="12764" y="9818"/>
                  </a:lnTo>
                  <a:cubicBezTo>
                    <a:pt x="12764" y="9818"/>
                    <a:pt x="12764" y="11782"/>
                    <a:pt x="12764" y="11782"/>
                  </a:cubicBezTo>
                  <a:close/>
                  <a:moveTo>
                    <a:pt x="12764" y="14727"/>
                  </a:moveTo>
                  <a:lnTo>
                    <a:pt x="10421" y="14727"/>
                  </a:lnTo>
                  <a:lnTo>
                    <a:pt x="10203" y="12764"/>
                  </a:lnTo>
                  <a:lnTo>
                    <a:pt x="12764" y="12764"/>
                  </a:lnTo>
                  <a:cubicBezTo>
                    <a:pt x="12764" y="12764"/>
                    <a:pt x="12764" y="14727"/>
                    <a:pt x="12764" y="14727"/>
                  </a:cubicBezTo>
                  <a:close/>
                  <a:moveTo>
                    <a:pt x="12764" y="17673"/>
                  </a:moveTo>
                  <a:lnTo>
                    <a:pt x="10748" y="17673"/>
                  </a:lnTo>
                  <a:lnTo>
                    <a:pt x="10531" y="15709"/>
                  </a:lnTo>
                  <a:lnTo>
                    <a:pt x="12764" y="15709"/>
                  </a:lnTo>
                  <a:cubicBezTo>
                    <a:pt x="12764" y="15709"/>
                    <a:pt x="12764" y="17673"/>
                    <a:pt x="12764" y="17673"/>
                  </a:cubicBezTo>
                  <a:close/>
                  <a:moveTo>
                    <a:pt x="8836" y="20618"/>
                  </a:moveTo>
                  <a:cubicBezTo>
                    <a:pt x="8294" y="20618"/>
                    <a:pt x="7855" y="20179"/>
                    <a:pt x="7855" y="19636"/>
                  </a:cubicBezTo>
                  <a:cubicBezTo>
                    <a:pt x="7855" y="19095"/>
                    <a:pt x="8294" y="18655"/>
                    <a:pt x="8836" y="18655"/>
                  </a:cubicBezTo>
                  <a:cubicBezTo>
                    <a:pt x="9379" y="18655"/>
                    <a:pt x="9818" y="19095"/>
                    <a:pt x="9818" y="19636"/>
                  </a:cubicBezTo>
                  <a:cubicBezTo>
                    <a:pt x="9818" y="20179"/>
                    <a:pt x="9379" y="20618"/>
                    <a:pt x="8836" y="20618"/>
                  </a:cubicBezTo>
                  <a:moveTo>
                    <a:pt x="7213" y="15709"/>
                  </a:moveTo>
                  <a:lnTo>
                    <a:pt x="9543" y="15709"/>
                  </a:lnTo>
                  <a:lnTo>
                    <a:pt x="9761" y="17673"/>
                  </a:lnTo>
                  <a:lnTo>
                    <a:pt x="7740" y="17673"/>
                  </a:lnTo>
                  <a:cubicBezTo>
                    <a:pt x="7740" y="17673"/>
                    <a:pt x="7213" y="15709"/>
                    <a:pt x="7213" y="15709"/>
                  </a:cubicBezTo>
                  <a:close/>
                  <a:moveTo>
                    <a:pt x="6950" y="14727"/>
                  </a:moveTo>
                  <a:lnTo>
                    <a:pt x="6423" y="12764"/>
                  </a:lnTo>
                  <a:lnTo>
                    <a:pt x="9215" y="12764"/>
                  </a:lnTo>
                  <a:lnTo>
                    <a:pt x="9434" y="14727"/>
                  </a:lnTo>
                  <a:cubicBezTo>
                    <a:pt x="9434" y="14727"/>
                    <a:pt x="6950" y="14727"/>
                    <a:pt x="6950" y="14727"/>
                  </a:cubicBezTo>
                  <a:close/>
                  <a:moveTo>
                    <a:pt x="5633" y="9818"/>
                  </a:moveTo>
                  <a:lnTo>
                    <a:pt x="8888" y="9818"/>
                  </a:lnTo>
                  <a:lnTo>
                    <a:pt x="9106" y="11782"/>
                  </a:lnTo>
                  <a:lnTo>
                    <a:pt x="6160" y="11782"/>
                  </a:lnTo>
                  <a:cubicBezTo>
                    <a:pt x="6160" y="11782"/>
                    <a:pt x="5633" y="9818"/>
                    <a:pt x="5633" y="9818"/>
                  </a:cubicBezTo>
                  <a:close/>
                  <a:moveTo>
                    <a:pt x="17621" y="9818"/>
                  </a:moveTo>
                  <a:lnTo>
                    <a:pt x="20497" y="9818"/>
                  </a:lnTo>
                  <a:lnTo>
                    <a:pt x="20061" y="11782"/>
                  </a:lnTo>
                  <a:lnTo>
                    <a:pt x="17403" y="11782"/>
                  </a:lnTo>
                  <a:cubicBezTo>
                    <a:pt x="17403" y="11782"/>
                    <a:pt x="17621" y="9818"/>
                    <a:pt x="17621" y="9818"/>
                  </a:cubicBezTo>
                  <a:close/>
                  <a:moveTo>
                    <a:pt x="19619" y="18282"/>
                  </a:moveTo>
                  <a:lnTo>
                    <a:pt x="19622" y="18283"/>
                  </a:lnTo>
                  <a:lnTo>
                    <a:pt x="21585" y="9447"/>
                  </a:lnTo>
                  <a:lnTo>
                    <a:pt x="21577" y="9444"/>
                  </a:lnTo>
                  <a:cubicBezTo>
                    <a:pt x="21587" y="9406"/>
                    <a:pt x="21600" y="9369"/>
                    <a:pt x="21600" y="9327"/>
                  </a:cubicBezTo>
                  <a:cubicBezTo>
                    <a:pt x="21600" y="9056"/>
                    <a:pt x="21380" y="8836"/>
                    <a:pt x="21109" y="8836"/>
                  </a:cubicBezTo>
                  <a:lnTo>
                    <a:pt x="5370" y="8836"/>
                  </a:lnTo>
                  <a:lnTo>
                    <a:pt x="4674" y="6241"/>
                  </a:lnTo>
                  <a:lnTo>
                    <a:pt x="4667" y="6243"/>
                  </a:lnTo>
                  <a:cubicBezTo>
                    <a:pt x="4605" y="6041"/>
                    <a:pt x="4425" y="5891"/>
                    <a:pt x="4203" y="5891"/>
                  </a:cubicBezTo>
                  <a:lnTo>
                    <a:pt x="491" y="5891"/>
                  </a:lnTo>
                  <a:cubicBezTo>
                    <a:pt x="220" y="5891"/>
                    <a:pt x="0" y="6110"/>
                    <a:pt x="0" y="6382"/>
                  </a:cubicBezTo>
                  <a:cubicBezTo>
                    <a:pt x="0" y="6653"/>
                    <a:pt x="220" y="6873"/>
                    <a:pt x="491" y="6873"/>
                  </a:cubicBezTo>
                  <a:lnTo>
                    <a:pt x="3827" y="6873"/>
                  </a:lnTo>
                  <a:lnTo>
                    <a:pt x="6893" y="18305"/>
                  </a:lnTo>
                  <a:lnTo>
                    <a:pt x="6894" y="18305"/>
                  </a:lnTo>
                  <a:cubicBezTo>
                    <a:pt x="6936" y="18443"/>
                    <a:pt x="7037" y="18555"/>
                    <a:pt x="7168" y="18613"/>
                  </a:cubicBezTo>
                  <a:cubicBezTo>
                    <a:pt x="6984" y="18912"/>
                    <a:pt x="6873" y="19260"/>
                    <a:pt x="6873" y="19636"/>
                  </a:cubicBezTo>
                  <a:cubicBezTo>
                    <a:pt x="6873" y="20721"/>
                    <a:pt x="7752" y="21600"/>
                    <a:pt x="8836" y="21600"/>
                  </a:cubicBezTo>
                  <a:cubicBezTo>
                    <a:pt x="9921" y="21600"/>
                    <a:pt x="10800" y="20721"/>
                    <a:pt x="10800" y="19636"/>
                  </a:cubicBezTo>
                  <a:cubicBezTo>
                    <a:pt x="10800" y="19277"/>
                    <a:pt x="10696" y="18945"/>
                    <a:pt x="10528" y="18655"/>
                  </a:cubicBezTo>
                  <a:lnTo>
                    <a:pt x="15981" y="18655"/>
                  </a:lnTo>
                  <a:cubicBezTo>
                    <a:pt x="15813" y="18945"/>
                    <a:pt x="15709" y="19277"/>
                    <a:pt x="15709" y="19636"/>
                  </a:cubicBezTo>
                  <a:cubicBezTo>
                    <a:pt x="15709" y="20721"/>
                    <a:pt x="16588" y="21600"/>
                    <a:pt x="17673" y="21600"/>
                  </a:cubicBezTo>
                  <a:cubicBezTo>
                    <a:pt x="18757" y="21600"/>
                    <a:pt x="19636" y="20721"/>
                    <a:pt x="19636" y="19636"/>
                  </a:cubicBezTo>
                  <a:cubicBezTo>
                    <a:pt x="19636" y="19260"/>
                    <a:pt x="19525" y="18912"/>
                    <a:pt x="19342" y="18613"/>
                  </a:cubicBezTo>
                  <a:cubicBezTo>
                    <a:pt x="19479" y="18552"/>
                    <a:pt x="19581" y="18430"/>
                    <a:pt x="19619" y="18282"/>
                  </a:cubicBezTo>
                  <a:moveTo>
                    <a:pt x="11291" y="2945"/>
                  </a:moveTo>
                  <a:cubicBezTo>
                    <a:pt x="11427" y="2945"/>
                    <a:pt x="11549" y="2891"/>
                    <a:pt x="11638" y="2802"/>
                  </a:cubicBezTo>
                  <a:lnTo>
                    <a:pt x="12764" y="1676"/>
                  </a:lnTo>
                  <a:lnTo>
                    <a:pt x="12764" y="7364"/>
                  </a:lnTo>
                  <a:cubicBezTo>
                    <a:pt x="12764" y="7634"/>
                    <a:pt x="12983" y="7855"/>
                    <a:pt x="13255" y="7855"/>
                  </a:cubicBezTo>
                  <a:cubicBezTo>
                    <a:pt x="13526" y="7855"/>
                    <a:pt x="13745" y="7634"/>
                    <a:pt x="13745" y="7364"/>
                  </a:cubicBezTo>
                  <a:lnTo>
                    <a:pt x="13745" y="1676"/>
                  </a:lnTo>
                  <a:lnTo>
                    <a:pt x="14871" y="2802"/>
                  </a:lnTo>
                  <a:cubicBezTo>
                    <a:pt x="14959" y="2891"/>
                    <a:pt x="15082" y="2945"/>
                    <a:pt x="15218" y="2945"/>
                  </a:cubicBezTo>
                  <a:cubicBezTo>
                    <a:pt x="15490" y="2945"/>
                    <a:pt x="15709" y="2726"/>
                    <a:pt x="15709" y="2455"/>
                  </a:cubicBezTo>
                  <a:cubicBezTo>
                    <a:pt x="15709" y="2319"/>
                    <a:pt x="15654" y="2196"/>
                    <a:pt x="15565" y="2107"/>
                  </a:cubicBezTo>
                  <a:lnTo>
                    <a:pt x="13602" y="144"/>
                  </a:lnTo>
                  <a:cubicBezTo>
                    <a:pt x="13513" y="55"/>
                    <a:pt x="13390" y="0"/>
                    <a:pt x="13255" y="0"/>
                  </a:cubicBezTo>
                  <a:cubicBezTo>
                    <a:pt x="13118" y="0"/>
                    <a:pt x="12996" y="55"/>
                    <a:pt x="12907" y="144"/>
                  </a:cubicBezTo>
                  <a:lnTo>
                    <a:pt x="10944" y="2107"/>
                  </a:lnTo>
                  <a:cubicBezTo>
                    <a:pt x="10855" y="2196"/>
                    <a:pt x="10800" y="2319"/>
                    <a:pt x="10800" y="2455"/>
                  </a:cubicBezTo>
                  <a:cubicBezTo>
                    <a:pt x="10800" y="2726"/>
                    <a:pt x="11020" y="2945"/>
                    <a:pt x="11291" y="29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Fira Sans"/>
                  <a:ea typeface="Fira Sans"/>
                  <a:cs typeface="Fira Sans"/>
                  <a:sym typeface="Fira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charset="0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736586" y="4834364"/>
            <a:ext cx="5222525" cy="898892"/>
            <a:chOff x="736586" y="4834364"/>
            <a:chExt cx="5222525" cy="898892"/>
          </a:xfrm>
        </p:grpSpPr>
        <p:sp>
          <p:nvSpPr>
            <p:cNvPr id="36" name="Rechteck 35"/>
            <p:cNvSpPr/>
            <p:nvPr/>
          </p:nvSpPr>
          <p:spPr>
            <a:xfrm flipH="1">
              <a:off x="5060213" y="4834364"/>
              <a:ext cx="898898" cy="8988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/>
            <p:cNvSpPr>
              <a:spLocks/>
            </p:cNvSpPr>
            <p:nvPr/>
          </p:nvSpPr>
          <p:spPr>
            <a:xfrm flipH="1">
              <a:off x="736586" y="4834364"/>
              <a:ext cx="4049849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r"/>
              <a:r>
                <a:rPr lang="de-DE" b="1" dirty="0">
                  <a:solidFill>
                    <a:schemeClr val="accent3"/>
                  </a:solidFill>
                  <a:latin typeface="+mj-lt"/>
                </a:rPr>
                <a:t>Made in Germany </a:t>
              </a:r>
            </a:p>
          </p:txBody>
        </p:sp>
        <p:sp>
          <p:nvSpPr>
            <p:cNvPr id="48" name="Rechteck 47"/>
            <p:cNvSpPr>
              <a:spLocks/>
            </p:cNvSpPr>
            <p:nvPr/>
          </p:nvSpPr>
          <p:spPr>
            <a:xfrm flipH="1">
              <a:off x="736586" y="5210036"/>
              <a:ext cx="4049849" cy="523220"/>
            </a:xfrm>
            <a:prstGeom prst="rect">
              <a:avLst/>
            </a:prstGeom>
          </p:spPr>
          <p:txBody>
            <a:bodyPr wrap="square" lIns="91440" tIns="45720" rIns="91440" bIns="45720" anchor="b">
              <a:spAutoFit/>
            </a:bodyPr>
            <a:lstStyle/>
            <a:p>
              <a:pPr algn="r"/>
              <a:r>
                <a:rPr lang="de-DE" sz="1400" dirty="0"/>
                <a:t>Profitieren von</a:t>
              </a:r>
              <a:br>
                <a:rPr lang="de-DE" sz="1400" dirty="0"/>
              </a:br>
              <a:r>
                <a:rPr lang="de-DE" sz="1400" b="1" dirty="0"/>
                <a:t>starken Industrieclustern</a:t>
              </a:r>
            </a:p>
          </p:txBody>
        </p:sp>
        <p:sp>
          <p:nvSpPr>
            <p:cNvPr id="54" name="Shape 2670">
              <a:extLst>
                <a:ext uri="{FF2B5EF4-FFF2-40B4-BE49-F238E27FC236}">
                  <a16:creationId xmlns:a16="http://schemas.microsoft.com/office/drawing/2014/main" id="{CB49AB32-1E84-4C3F-9FDC-5FD6630F9D04}"/>
                </a:ext>
              </a:extLst>
            </p:cNvPr>
            <p:cNvSpPr/>
            <p:nvPr/>
          </p:nvSpPr>
          <p:spPr>
            <a:xfrm>
              <a:off x="5276070" y="5113925"/>
              <a:ext cx="467184" cy="33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3" y="21600"/>
                  </a:moveTo>
                  <a:lnTo>
                    <a:pt x="13255" y="21600"/>
                  </a:lnTo>
                  <a:lnTo>
                    <a:pt x="13255" y="0"/>
                  </a:lnTo>
                  <a:lnTo>
                    <a:pt x="12273" y="0"/>
                  </a:lnTo>
                  <a:cubicBezTo>
                    <a:pt x="12273" y="0"/>
                    <a:pt x="12273" y="21600"/>
                    <a:pt x="12273" y="21600"/>
                  </a:cubicBezTo>
                  <a:close/>
                  <a:moveTo>
                    <a:pt x="14236" y="21600"/>
                  </a:moveTo>
                  <a:lnTo>
                    <a:pt x="16691" y="21600"/>
                  </a:lnTo>
                  <a:lnTo>
                    <a:pt x="16691" y="0"/>
                  </a:lnTo>
                  <a:lnTo>
                    <a:pt x="14236" y="0"/>
                  </a:lnTo>
                  <a:cubicBezTo>
                    <a:pt x="14236" y="0"/>
                    <a:pt x="14236" y="21600"/>
                    <a:pt x="14236" y="21600"/>
                  </a:cubicBezTo>
                  <a:close/>
                  <a:moveTo>
                    <a:pt x="17673" y="21600"/>
                  </a:moveTo>
                  <a:lnTo>
                    <a:pt x="18655" y="21600"/>
                  </a:lnTo>
                  <a:lnTo>
                    <a:pt x="18655" y="0"/>
                  </a:lnTo>
                  <a:lnTo>
                    <a:pt x="17673" y="0"/>
                  </a:lnTo>
                  <a:cubicBezTo>
                    <a:pt x="17673" y="0"/>
                    <a:pt x="17673" y="21600"/>
                    <a:pt x="17673" y="21600"/>
                  </a:cubicBezTo>
                  <a:close/>
                  <a:moveTo>
                    <a:pt x="20618" y="0"/>
                  </a:moveTo>
                  <a:lnTo>
                    <a:pt x="19636" y="0"/>
                  </a:lnTo>
                  <a:lnTo>
                    <a:pt x="19636" y="21600"/>
                  </a:ln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1350"/>
                  </a:lnTo>
                  <a:cubicBezTo>
                    <a:pt x="21600" y="605"/>
                    <a:pt x="21160" y="0"/>
                    <a:pt x="20618" y="0"/>
                  </a:cubicBezTo>
                  <a:moveTo>
                    <a:pt x="4909" y="21600"/>
                  </a:moveTo>
                  <a:lnTo>
                    <a:pt x="5891" y="21600"/>
                  </a:lnTo>
                  <a:lnTo>
                    <a:pt x="5891" y="0"/>
                  </a:lnTo>
                  <a:lnTo>
                    <a:pt x="4909" y="0"/>
                  </a:lnTo>
                  <a:cubicBezTo>
                    <a:pt x="4909" y="0"/>
                    <a:pt x="4909" y="21600"/>
                    <a:pt x="4909" y="21600"/>
                  </a:cubicBezTo>
                  <a:close/>
                  <a:moveTo>
                    <a:pt x="0" y="1350"/>
                  </a:move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982" y="0"/>
                  </a:lnTo>
                  <a:cubicBezTo>
                    <a:pt x="440" y="0"/>
                    <a:pt x="0" y="605"/>
                    <a:pt x="0" y="1350"/>
                  </a:cubicBezTo>
                  <a:moveTo>
                    <a:pt x="1964" y="21600"/>
                  </a:moveTo>
                  <a:lnTo>
                    <a:pt x="3927" y="21600"/>
                  </a:lnTo>
                  <a:lnTo>
                    <a:pt x="3927" y="0"/>
                  </a:lnTo>
                  <a:lnTo>
                    <a:pt x="1964" y="0"/>
                  </a:lnTo>
                  <a:cubicBezTo>
                    <a:pt x="1964" y="0"/>
                    <a:pt x="1964" y="21600"/>
                    <a:pt x="1964" y="21600"/>
                  </a:cubicBezTo>
                  <a:close/>
                  <a:moveTo>
                    <a:pt x="6873" y="21600"/>
                  </a:moveTo>
                  <a:lnTo>
                    <a:pt x="9327" y="21600"/>
                  </a:lnTo>
                  <a:lnTo>
                    <a:pt x="9327" y="0"/>
                  </a:lnTo>
                  <a:lnTo>
                    <a:pt x="6873" y="0"/>
                  </a:lnTo>
                  <a:cubicBezTo>
                    <a:pt x="6873" y="0"/>
                    <a:pt x="6873" y="21600"/>
                    <a:pt x="6873" y="21600"/>
                  </a:cubicBezTo>
                  <a:close/>
                  <a:moveTo>
                    <a:pt x="10309" y="21600"/>
                  </a:moveTo>
                  <a:lnTo>
                    <a:pt x="11291" y="21600"/>
                  </a:lnTo>
                  <a:lnTo>
                    <a:pt x="11291" y="0"/>
                  </a:lnTo>
                  <a:lnTo>
                    <a:pt x="10309" y="0"/>
                  </a:lnTo>
                  <a:cubicBezTo>
                    <a:pt x="10309" y="0"/>
                    <a:pt x="10309" y="21600"/>
                    <a:pt x="10309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Fira Sans"/>
                  <a:ea typeface="Fira Sans"/>
                  <a:cs typeface="Fira Sans"/>
                  <a:sym typeface="Fira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charset="0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6232889" y="2069895"/>
            <a:ext cx="5227274" cy="898892"/>
            <a:chOff x="6232889" y="2069895"/>
            <a:chExt cx="5227274" cy="898892"/>
          </a:xfrm>
        </p:grpSpPr>
        <p:sp>
          <p:nvSpPr>
            <p:cNvPr id="37" name="Rechteck 36"/>
            <p:cNvSpPr/>
            <p:nvPr/>
          </p:nvSpPr>
          <p:spPr>
            <a:xfrm flipH="1">
              <a:off x="6232889" y="2069895"/>
              <a:ext cx="898898" cy="8988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>
              <a:spLocks/>
            </p:cNvSpPr>
            <p:nvPr/>
          </p:nvSpPr>
          <p:spPr>
            <a:xfrm flipH="1">
              <a:off x="7405565" y="2069895"/>
              <a:ext cx="4054598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de-DE" b="1" dirty="0">
                  <a:solidFill>
                    <a:schemeClr val="tx2"/>
                  </a:solidFill>
                  <a:latin typeface="+mj-lt"/>
                </a:rPr>
                <a:t>Innovation</a:t>
              </a:r>
            </a:p>
          </p:txBody>
        </p:sp>
        <p:sp>
          <p:nvSpPr>
            <p:cNvPr id="49" name="Rechteck 48"/>
            <p:cNvSpPr>
              <a:spLocks/>
            </p:cNvSpPr>
            <p:nvPr/>
          </p:nvSpPr>
          <p:spPr>
            <a:xfrm flipH="1">
              <a:off x="7405565" y="2445567"/>
              <a:ext cx="4054598" cy="523220"/>
            </a:xfrm>
            <a:prstGeom prst="rect">
              <a:avLst/>
            </a:prstGeom>
          </p:spPr>
          <p:txBody>
            <a:bodyPr wrap="square" lIns="91440" tIns="45720" rIns="91440" bIns="45720" anchor="b">
              <a:spAutoFit/>
            </a:bodyPr>
            <a:lstStyle/>
            <a:p>
              <a:r>
                <a:rPr lang="de-DE" sz="1400" b="1" dirty="0"/>
                <a:t>Hochklassige</a:t>
              </a:r>
              <a:br>
                <a:rPr lang="de-DE" sz="1400" b="1" dirty="0"/>
              </a:br>
              <a:r>
                <a:rPr lang="de-DE" sz="1400" b="1" dirty="0"/>
                <a:t>F&amp;E-Infrastruktur</a:t>
              </a:r>
            </a:p>
          </p:txBody>
        </p:sp>
        <p:grpSp>
          <p:nvGrpSpPr>
            <p:cNvPr id="56" name="Group 168">
              <a:extLst>
                <a:ext uri="{FF2B5EF4-FFF2-40B4-BE49-F238E27FC236}">
                  <a16:creationId xmlns:a16="http://schemas.microsoft.com/office/drawing/2014/main" id="{83C91B49-EF45-4E5D-A2F7-12CE2BBFB216}"/>
                </a:ext>
              </a:extLst>
            </p:cNvPr>
            <p:cNvGrpSpPr/>
            <p:nvPr/>
          </p:nvGrpSpPr>
          <p:grpSpPr>
            <a:xfrm>
              <a:off x="6506026" y="2262785"/>
              <a:ext cx="352623" cy="513113"/>
              <a:chOff x="4075113" y="1909763"/>
              <a:chExt cx="247650" cy="360363"/>
            </a:xfrm>
            <a:solidFill>
              <a:srgbClr val="FFFFFF"/>
            </a:solidFill>
          </p:grpSpPr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2863F830-CCE8-45E3-9B91-0CD46DB303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5113" y="1909763"/>
                <a:ext cx="247650" cy="3603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42"/>
                  </a:cxn>
                  <a:cxn ang="0">
                    <a:pos x="19" y="88"/>
                  </a:cxn>
                  <a:cxn ang="0">
                    <a:pos x="42" y="123"/>
                  </a:cxn>
                  <a:cxn ang="0">
                    <a:pos x="65" y="88"/>
                  </a:cxn>
                  <a:cxn ang="0">
                    <a:pos x="85" y="42"/>
                  </a:cxn>
                  <a:cxn ang="0">
                    <a:pos x="42" y="0"/>
                  </a:cxn>
                  <a:cxn ang="0">
                    <a:pos x="52" y="104"/>
                  </a:cxn>
                  <a:cxn ang="0">
                    <a:pos x="33" y="106"/>
                  </a:cxn>
                  <a:cxn ang="0">
                    <a:pos x="31" y="99"/>
                  </a:cxn>
                  <a:cxn ang="0">
                    <a:pos x="31" y="99"/>
                  </a:cxn>
                  <a:cxn ang="0">
                    <a:pos x="55" y="96"/>
                  </a:cxn>
                  <a:cxn ang="0">
                    <a:pos x="54" y="99"/>
                  </a:cxn>
                  <a:cxn ang="0">
                    <a:pos x="52" y="104"/>
                  </a:cxn>
                  <a:cxn ang="0">
                    <a:pos x="30" y="95"/>
                  </a:cxn>
                  <a:cxn ang="0">
                    <a:pos x="27" y="88"/>
                  </a:cxn>
                  <a:cxn ang="0">
                    <a:pos x="57" y="88"/>
                  </a:cxn>
                  <a:cxn ang="0">
                    <a:pos x="56" y="92"/>
                  </a:cxn>
                  <a:cxn ang="0">
                    <a:pos x="30" y="95"/>
                  </a:cxn>
                  <a:cxn ang="0">
                    <a:pos x="42" y="115"/>
                  </a:cxn>
                  <a:cxn ang="0">
                    <a:pos x="35" y="110"/>
                  </a:cxn>
                  <a:cxn ang="0">
                    <a:pos x="51" y="108"/>
                  </a:cxn>
                  <a:cxn ang="0">
                    <a:pos x="42" y="115"/>
                  </a:cxn>
                  <a:cxn ang="0">
                    <a:pos x="60" y="80"/>
                  </a:cxn>
                  <a:cxn ang="0">
                    <a:pos x="24" y="80"/>
                  </a:cxn>
                  <a:cxn ang="0">
                    <a:pos x="18" y="68"/>
                  </a:cxn>
                  <a:cxn ang="0">
                    <a:pos x="8" y="42"/>
                  </a:cxn>
                  <a:cxn ang="0">
                    <a:pos x="42" y="8"/>
                  </a:cxn>
                  <a:cxn ang="0">
                    <a:pos x="77" y="42"/>
                  </a:cxn>
                  <a:cxn ang="0">
                    <a:pos x="67" y="68"/>
                  </a:cxn>
                  <a:cxn ang="0">
                    <a:pos x="60" y="80"/>
                  </a:cxn>
                  <a:cxn ang="0">
                    <a:pos x="60" y="80"/>
                  </a:cxn>
                  <a:cxn ang="0">
                    <a:pos x="60" y="80"/>
                  </a:cxn>
                </a:cxnLst>
                <a:rect l="0" t="0" r="r" b="b"/>
                <a:pathLst>
                  <a:path w="85" h="123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57"/>
                      <a:pt x="14" y="74"/>
                      <a:pt x="19" y="88"/>
                    </a:cubicBezTo>
                    <a:cubicBezTo>
                      <a:pt x="27" y="110"/>
                      <a:pt x="26" y="123"/>
                      <a:pt x="42" y="123"/>
                    </a:cubicBezTo>
                    <a:cubicBezTo>
                      <a:pt x="59" y="123"/>
                      <a:pt x="58" y="110"/>
                      <a:pt x="65" y="88"/>
                    </a:cubicBezTo>
                    <a:cubicBezTo>
                      <a:pt x="70" y="74"/>
                      <a:pt x="85" y="57"/>
                      <a:pt x="85" y="42"/>
                    </a:cubicBezTo>
                    <a:cubicBezTo>
                      <a:pt x="85" y="19"/>
                      <a:pt x="66" y="0"/>
                      <a:pt x="42" y="0"/>
                    </a:cubicBezTo>
                    <a:close/>
                    <a:moveTo>
                      <a:pt x="52" y="104"/>
                    </a:move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4"/>
                      <a:pt x="32" y="102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7"/>
                      <a:pt x="54" y="98"/>
                      <a:pt x="54" y="99"/>
                    </a:cubicBezTo>
                    <a:cubicBezTo>
                      <a:pt x="53" y="101"/>
                      <a:pt x="53" y="103"/>
                      <a:pt x="52" y="104"/>
                    </a:cubicBezTo>
                    <a:close/>
                    <a:moveTo>
                      <a:pt x="30" y="95"/>
                    </a:moveTo>
                    <a:cubicBezTo>
                      <a:pt x="29" y="93"/>
                      <a:pt x="28" y="91"/>
                      <a:pt x="2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9"/>
                      <a:pt x="56" y="91"/>
                      <a:pt x="56" y="92"/>
                    </a:cubicBezTo>
                    <a:lnTo>
                      <a:pt x="30" y="95"/>
                    </a:lnTo>
                    <a:close/>
                    <a:moveTo>
                      <a:pt x="42" y="115"/>
                    </a:moveTo>
                    <a:cubicBezTo>
                      <a:pt x="38" y="115"/>
                      <a:pt x="37" y="114"/>
                      <a:pt x="35" y="110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9" y="114"/>
                      <a:pt x="47" y="115"/>
                      <a:pt x="42" y="115"/>
                    </a:cubicBezTo>
                    <a:close/>
                    <a:moveTo>
                      <a:pt x="60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76"/>
                      <a:pt x="20" y="72"/>
                      <a:pt x="18" y="68"/>
                    </a:cubicBezTo>
                    <a:cubicBezTo>
                      <a:pt x="13" y="59"/>
                      <a:pt x="8" y="50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7" y="23"/>
                      <a:pt x="77" y="42"/>
                    </a:cubicBezTo>
                    <a:cubicBezTo>
                      <a:pt x="77" y="50"/>
                      <a:pt x="72" y="59"/>
                      <a:pt x="67" y="68"/>
                    </a:cubicBezTo>
                    <a:cubicBezTo>
                      <a:pt x="64" y="72"/>
                      <a:pt x="62" y="76"/>
                      <a:pt x="60" y="80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0" y="80"/>
                      <a:pt x="60" y="8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5B0E34FA-CCCF-4D8D-9802-FF7ED6816B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0675" y="1965326"/>
                <a:ext cx="73025" cy="7302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23" y="4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5" h="25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ubicBezTo>
                      <a:pt x="3" y="25"/>
                      <a:pt x="4" y="24"/>
                      <a:pt x="4" y="23"/>
                    </a:cubicBezTo>
                    <a:cubicBezTo>
                      <a:pt x="4" y="12"/>
                      <a:pt x="13" y="4"/>
                      <a:pt x="23" y="4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6" name="Gruppieren 65"/>
          <p:cNvGrpSpPr/>
          <p:nvPr/>
        </p:nvGrpSpPr>
        <p:grpSpPr>
          <a:xfrm>
            <a:off x="6232889" y="3452129"/>
            <a:ext cx="5227274" cy="898892"/>
            <a:chOff x="6232889" y="3452129"/>
            <a:chExt cx="5227274" cy="898892"/>
          </a:xfrm>
        </p:grpSpPr>
        <p:sp>
          <p:nvSpPr>
            <p:cNvPr id="38" name="Rechteck 37"/>
            <p:cNvSpPr/>
            <p:nvPr/>
          </p:nvSpPr>
          <p:spPr>
            <a:xfrm flipH="1">
              <a:off x="6232889" y="3452129"/>
              <a:ext cx="898898" cy="8988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>
              <a:spLocks/>
            </p:cNvSpPr>
            <p:nvPr/>
          </p:nvSpPr>
          <p:spPr>
            <a:xfrm flipH="1">
              <a:off x="7405565" y="3452129"/>
              <a:ext cx="4054598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+mj-lt"/>
                </a:rPr>
                <a:t>Best </a:t>
              </a:r>
              <a:r>
                <a:rPr lang="de-DE" b="1" dirty="0" err="1">
                  <a:solidFill>
                    <a:schemeClr val="accent2"/>
                  </a:solidFill>
                  <a:latin typeface="+mj-lt"/>
                </a:rPr>
                <a:t>to</a:t>
              </a:r>
              <a:r>
                <a:rPr lang="de-DE" b="1" dirty="0"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de-DE" b="1" dirty="0" err="1">
                  <a:solidFill>
                    <a:schemeClr val="accent2"/>
                  </a:solidFill>
                  <a:latin typeface="+mj-lt"/>
                </a:rPr>
                <a:t>Invest</a:t>
              </a:r>
              <a:r>
                <a:rPr lang="de-DE" b="1" dirty="0">
                  <a:solidFill>
                    <a:schemeClr val="accent2"/>
                  </a:solidFill>
                  <a:latin typeface="+mj-lt"/>
                </a:rPr>
                <a:t> </a:t>
              </a:r>
            </a:p>
          </p:txBody>
        </p:sp>
        <p:sp>
          <p:nvSpPr>
            <p:cNvPr id="50" name="Rechteck 49"/>
            <p:cNvSpPr>
              <a:spLocks/>
            </p:cNvSpPr>
            <p:nvPr/>
          </p:nvSpPr>
          <p:spPr>
            <a:xfrm flipH="1">
              <a:off x="7405565" y="3827801"/>
              <a:ext cx="4054598" cy="523220"/>
            </a:xfrm>
            <a:prstGeom prst="rect">
              <a:avLst/>
            </a:prstGeom>
          </p:spPr>
          <p:txBody>
            <a:bodyPr wrap="square" lIns="91440" tIns="45720" rIns="91440" bIns="45720" anchor="b">
              <a:spAutoFit/>
            </a:bodyPr>
            <a:lstStyle/>
            <a:p>
              <a:r>
                <a:rPr lang="de-DE" sz="1400" b="1" dirty="0"/>
                <a:t>Positives</a:t>
              </a:r>
              <a:br>
                <a:rPr lang="de-DE" sz="1400" b="1" dirty="0"/>
              </a:br>
              <a:r>
                <a:rPr lang="de-DE" sz="1400" b="1" dirty="0"/>
                <a:t>Investitionsklima</a:t>
              </a:r>
            </a:p>
          </p:txBody>
        </p:sp>
        <p:sp>
          <p:nvSpPr>
            <p:cNvPr id="60" name="Shape 2806">
              <a:extLst>
                <a:ext uri="{FF2B5EF4-FFF2-40B4-BE49-F238E27FC236}">
                  <a16:creationId xmlns:a16="http://schemas.microsoft.com/office/drawing/2014/main" id="{1E8F92B4-8AAC-46C1-9840-E97974A1E6CD}"/>
                </a:ext>
              </a:extLst>
            </p:cNvPr>
            <p:cNvSpPr/>
            <p:nvPr/>
          </p:nvSpPr>
          <p:spPr>
            <a:xfrm>
              <a:off x="6420951" y="3735240"/>
              <a:ext cx="522774" cy="33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42" y="12358"/>
                  </a:moveTo>
                  <a:cubicBezTo>
                    <a:pt x="10390" y="12952"/>
                    <a:pt x="10196" y="13240"/>
                    <a:pt x="9938" y="13340"/>
                  </a:cubicBezTo>
                  <a:cubicBezTo>
                    <a:pt x="10292" y="13653"/>
                    <a:pt x="10472" y="14131"/>
                    <a:pt x="10300" y="14961"/>
                  </a:cubicBezTo>
                  <a:cubicBezTo>
                    <a:pt x="10088" y="15991"/>
                    <a:pt x="9582" y="16078"/>
                    <a:pt x="8910" y="15863"/>
                  </a:cubicBezTo>
                  <a:lnTo>
                    <a:pt x="8746" y="16971"/>
                  </a:lnTo>
                  <a:lnTo>
                    <a:pt x="8352" y="16805"/>
                  </a:lnTo>
                  <a:lnTo>
                    <a:pt x="8513" y="15711"/>
                  </a:lnTo>
                  <a:cubicBezTo>
                    <a:pt x="8411" y="15668"/>
                    <a:pt x="8306" y="15622"/>
                    <a:pt x="8199" y="15573"/>
                  </a:cubicBezTo>
                  <a:lnTo>
                    <a:pt x="8037" y="16672"/>
                  </a:lnTo>
                  <a:lnTo>
                    <a:pt x="7643" y="16505"/>
                  </a:lnTo>
                  <a:lnTo>
                    <a:pt x="7806" y="15395"/>
                  </a:lnTo>
                  <a:cubicBezTo>
                    <a:pt x="7714" y="15355"/>
                    <a:pt x="7621" y="15312"/>
                    <a:pt x="7525" y="15272"/>
                  </a:cubicBezTo>
                  <a:lnTo>
                    <a:pt x="7012" y="15055"/>
                  </a:lnTo>
                  <a:lnTo>
                    <a:pt x="7207" y="14290"/>
                  </a:lnTo>
                  <a:cubicBezTo>
                    <a:pt x="7207" y="14290"/>
                    <a:pt x="7498" y="14421"/>
                    <a:pt x="7495" y="14412"/>
                  </a:cubicBezTo>
                  <a:cubicBezTo>
                    <a:pt x="7606" y="14459"/>
                    <a:pt x="7656" y="14335"/>
                    <a:pt x="7675" y="14252"/>
                  </a:cubicBezTo>
                  <a:lnTo>
                    <a:pt x="7933" y="12501"/>
                  </a:lnTo>
                  <a:cubicBezTo>
                    <a:pt x="7948" y="12506"/>
                    <a:pt x="7961" y="12512"/>
                    <a:pt x="7974" y="12518"/>
                  </a:cubicBezTo>
                  <a:cubicBezTo>
                    <a:pt x="7959" y="12507"/>
                    <a:pt x="7945" y="12501"/>
                    <a:pt x="7934" y="12495"/>
                  </a:cubicBezTo>
                  <a:lnTo>
                    <a:pt x="8118" y="11245"/>
                  </a:lnTo>
                  <a:cubicBezTo>
                    <a:pt x="8122" y="11103"/>
                    <a:pt x="8093" y="10924"/>
                    <a:pt x="7934" y="10856"/>
                  </a:cubicBezTo>
                  <a:cubicBezTo>
                    <a:pt x="7940" y="10849"/>
                    <a:pt x="7647" y="10735"/>
                    <a:pt x="7647" y="10735"/>
                  </a:cubicBezTo>
                  <a:lnTo>
                    <a:pt x="7752" y="10022"/>
                  </a:lnTo>
                  <a:lnTo>
                    <a:pt x="8297" y="10252"/>
                  </a:lnTo>
                  <a:lnTo>
                    <a:pt x="8296" y="10255"/>
                  </a:lnTo>
                  <a:cubicBezTo>
                    <a:pt x="8378" y="10289"/>
                    <a:pt x="8462" y="10322"/>
                    <a:pt x="8548" y="10356"/>
                  </a:cubicBezTo>
                  <a:lnTo>
                    <a:pt x="8709" y="9258"/>
                  </a:lnTo>
                  <a:lnTo>
                    <a:pt x="9103" y="9424"/>
                  </a:lnTo>
                  <a:lnTo>
                    <a:pt x="8945" y="10500"/>
                  </a:lnTo>
                  <a:cubicBezTo>
                    <a:pt x="9051" y="10541"/>
                    <a:pt x="9158" y="10582"/>
                    <a:pt x="9261" y="10627"/>
                  </a:cubicBezTo>
                  <a:lnTo>
                    <a:pt x="9418" y="9557"/>
                  </a:lnTo>
                  <a:lnTo>
                    <a:pt x="9813" y="9724"/>
                  </a:lnTo>
                  <a:lnTo>
                    <a:pt x="9651" y="10822"/>
                  </a:lnTo>
                  <a:cubicBezTo>
                    <a:pt x="10149" y="11112"/>
                    <a:pt x="10513" y="11548"/>
                    <a:pt x="10442" y="12358"/>
                  </a:cubicBezTo>
                  <a:moveTo>
                    <a:pt x="8836" y="7714"/>
                  </a:moveTo>
                  <a:cubicBezTo>
                    <a:pt x="6938" y="7714"/>
                    <a:pt x="5400" y="10132"/>
                    <a:pt x="5400" y="13114"/>
                  </a:cubicBezTo>
                  <a:cubicBezTo>
                    <a:pt x="5400" y="16097"/>
                    <a:pt x="6938" y="18514"/>
                    <a:pt x="8836" y="18514"/>
                  </a:cubicBezTo>
                  <a:cubicBezTo>
                    <a:pt x="10734" y="18514"/>
                    <a:pt x="12273" y="16097"/>
                    <a:pt x="12273" y="13114"/>
                  </a:cubicBezTo>
                  <a:cubicBezTo>
                    <a:pt x="12273" y="10132"/>
                    <a:pt x="10734" y="7714"/>
                    <a:pt x="8836" y="7714"/>
                  </a:cubicBezTo>
                  <a:moveTo>
                    <a:pt x="13255" y="16971"/>
                  </a:moveTo>
                  <a:cubicBezTo>
                    <a:pt x="12983" y="16971"/>
                    <a:pt x="12764" y="17318"/>
                    <a:pt x="12764" y="17743"/>
                  </a:cubicBezTo>
                  <a:cubicBezTo>
                    <a:pt x="12764" y="18169"/>
                    <a:pt x="12983" y="18514"/>
                    <a:pt x="13255" y="18514"/>
                  </a:cubicBezTo>
                  <a:cubicBezTo>
                    <a:pt x="13526" y="18514"/>
                    <a:pt x="13745" y="18169"/>
                    <a:pt x="13745" y="17743"/>
                  </a:cubicBezTo>
                  <a:cubicBezTo>
                    <a:pt x="13745" y="17318"/>
                    <a:pt x="13526" y="16971"/>
                    <a:pt x="13255" y="16971"/>
                  </a:cubicBezTo>
                  <a:moveTo>
                    <a:pt x="8839" y="11290"/>
                  </a:moveTo>
                  <a:lnTo>
                    <a:pt x="8643" y="12624"/>
                  </a:lnTo>
                  <a:cubicBezTo>
                    <a:pt x="8865" y="12718"/>
                    <a:pt x="9552" y="13102"/>
                    <a:pt x="9663" y="12347"/>
                  </a:cubicBezTo>
                  <a:cubicBezTo>
                    <a:pt x="9778" y="11559"/>
                    <a:pt x="9062" y="11384"/>
                    <a:pt x="8839" y="11290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1"/>
                    <a:pt x="3927" y="1543"/>
                  </a:cubicBezTo>
                  <a:lnTo>
                    <a:pt x="3927" y="2314"/>
                  </a:lnTo>
                  <a:cubicBezTo>
                    <a:pt x="3927" y="2741"/>
                    <a:pt x="4147" y="3086"/>
                    <a:pt x="4418" y="3086"/>
                  </a:cubicBezTo>
                  <a:cubicBezTo>
                    <a:pt x="4690" y="3086"/>
                    <a:pt x="4909" y="2741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4" y="15429"/>
                    <a:pt x="18655" y="15774"/>
                    <a:pt x="18655" y="16200"/>
                  </a:cubicBezTo>
                  <a:cubicBezTo>
                    <a:pt x="18655" y="16626"/>
                    <a:pt x="18874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1"/>
                    <a:pt x="21600" y="15429"/>
                  </a:cubicBezTo>
                  <a:lnTo>
                    <a:pt x="21600" y="1543"/>
                  </a:lnTo>
                  <a:cubicBezTo>
                    <a:pt x="21600" y="691"/>
                    <a:pt x="21160" y="0"/>
                    <a:pt x="20618" y="0"/>
                  </a:cubicBezTo>
                  <a:moveTo>
                    <a:pt x="16200" y="7714"/>
                  </a:moveTo>
                  <a:cubicBezTo>
                    <a:pt x="15929" y="7714"/>
                    <a:pt x="15709" y="7369"/>
                    <a:pt x="15709" y="6943"/>
                  </a:cubicBezTo>
                  <a:cubicBezTo>
                    <a:pt x="15709" y="6517"/>
                    <a:pt x="15929" y="6171"/>
                    <a:pt x="16200" y="6171"/>
                  </a:cubicBezTo>
                  <a:cubicBezTo>
                    <a:pt x="16471" y="6171"/>
                    <a:pt x="16691" y="6517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8"/>
                    <a:pt x="16373" y="16971"/>
                    <a:pt x="16200" y="16971"/>
                  </a:cubicBezTo>
                  <a:cubicBezTo>
                    <a:pt x="15387" y="16971"/>
                    <a:pt x="14727" y="18008"/>
                    <a:pt x="14727" y="19286"/>
                  </a:cubicBezTo>
                  <a:cubicBezTo>
                    <a:pt x="14727" y="19558"/>
                    <a:pt x="14763" y="19815"/>
                    <a:pt x="14817" y="20057"/>
                  </a:cubicBezTo>
                  <a:lnTo>
                    <a:pt x="2855" y="20057"/>
                  </a:lnTo>
                  <a:cubicBezTo>
                    <a:pt x="2910" y="19815"/>
                    <a:pt x="2945" y="19558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300" y="16971"/>
                    <a:pt x="1136" y="17028"/>
                    <a:pt x="982" y="17113"/>
                  </a:cubicBezTo>
                  <a:lnTo>
                    <a:pt x="982" y="9116"/>
                  </a:lnTo>
                  <a:cubicBezTo>
                    <a:pt x="1136" y="9202"/>
                    <a:pt x="1300" y="9257"/>
                    <a:pt x="1473" y="9257"/>
                  </a:cubicBezTo>
                  <a:cubicBezTo>
                    <a:pt x="2286" y="9257"/>
                    <a:pt x="2945" y="8222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7" y="6171"/>
                  </a:lnTo>
                  <a:cubicBezTo>
                    <a:pt x="14763" y="6414"/>
                    <a:pt x="14727" y="6671"/>
                    <a:pt x="14727" y="6943"/>
                  </a:cubicBezTo>
                  <a:cubicBezTo>
                    <a:pt x="14727" y="8222"/>
                    <a:pt x="15387" y="9257"/>
                    <a:pt x="16200" y="9257"/>
                  </a:cubicBezTo>
                  <a:cubicBezTo>
                    <a:pt x="16373" y="9257"/>
                    <a:pt x="16537" y="9202"/>
                    <a:pt x="16691" y="9116"/>
                  </a:cubicBezTo>
                  <a:cubicBezTo>
                    <a:pt x="16691" y="9116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9" y="20057"/>
                    <a:pt x="15709" y="19712"/>
                    <a:pt x="15709" y="19286"/>
                  </a:cubicBezTo>
                  <a:cubicBezTo>
                    <a:pt x="15709" y="18860"/>
                    <a:pt x="15929" y="18514"/>
                    <a:pt x="16200" y="18514"/>
                  </a:cubicBezTo>
                  <a:cubicBezTo>
                    <a:pt x="16471" y="18514"/>
                    <a:pt x="16691" y="18860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1" y="20057"/>
                    <a:pt x="982" y="19712"/>
                    <a:pt x="982" y="19286"/>
                  </a:cubicBezTo>
                  <a:cubicBezTo>
                    <a:pt x="982" y="18860"/>
                    <a:pt x="1201" y="18514"/>
                    <a:pt x="1473" y="18514"/>
                  </a:cubicBezTo>
                  <a:cubicBezTo>
                    <a:pt x="1744" y="18514"/>
                    <a:pt x="1964" y="18860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7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1" y="7714"/>
                    <a:pt x="982" y="7369"/>
                    <a:pt x="982" y="6943"/>
                  </a:cubicBezTo>
                  <a:cubicBezTo>
                    <a:pt x="982" y="6517"/>
                    <a:pt x="1201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40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8543" y="13297"/>
                  </a:moveTo>
                  <a:lnTo>
                    <a:pt x="8327" y="14769"/>
                  </a:lnTo>
                  <a:cubicBezTo>
                    <a:pt x="8595" y="14882"/>
                    <a:pt x="9419" y="15330"/>
                    <a:pt x="9541" y="14500"/>
                  </a:cubicBezTo>
                  <a:cubicBezTo>
                    <a:pt x="9669" y="13634"/>
                    <a:pt x="8811" y="13410"/>
                    <a:pt x="8543" y="13297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90" y="9257"/>
                    <a:pt x="4909" y="8912"/>
                    <a:pt x="4909" y="8486"/>
                  </a:cubicBezTo>
                  <a:cubicBezTo>
                    <a:pt x="4909" y="8060"/>
                    <a:pt x="4690" y="7714"/>
                    <a:pt x="4418" y="771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4284" tIns="14284" rIns="14284" bIns="14284" anchor="ctr"/>
            <a:lstStyle/>
            <a:p>
              <a:pPr defTabSz="171399" eaLnBrk="1" hangingPunct="1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Fira Sans"/>
                  <a:ea typeface="Fira Sans"/>
                  <a:cs typeface="Fira Sans"/>
                  <a:sym typeface="Fira Sans"/>
                </a:defRPr>
              </a:pPr>
              <a:endParaRPr sz="1125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Calibri" charset="0"/>
                <a:cs typeface="Calibri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6232889" y="4834364"/>
            <a:ext cx="5227274" cy="898892"/>
            <a:chOff x="6232889" y="4834364"/>
            <a:chExt cx="5227274" cy="898892"/>
          </a:xfrm>
        </p:grpSpPr>
        <p:sp>
          <p:nvSpPr>
            <p:cNvPr id="39" name="Rechteck 38"/>
            <p:cNvSpPr/>
            <p:nvPr/>
          </p:nvSpPr>
          <p:spPr>
            <a:xfrm flipH="1">
              <a:off x="6232889" y="4834364"/>
              <a:ext cx="898898" cy="8988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>
              <a:spLocks/>
            </p:cNvSpPr>
            <p:nvPr/>
          </p:nvSpPr>
          <p:spPr>
            <a:xfrm flipH="1">
              <a:off x="7405565" y="4834364"/>
              <a:ext cx="4054598" cy="3693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de-DE" b="1" dirty="0">
                  <a:solidFill>
                    <a:schemeClr val="accent3"/>
                  </a:solidFill>
                  <a:latin typeface="+mj-lt"/>
                </a:rPr>
                <a:t>Starker Partner </a:t>
              </a:r>
            </a:p>
          </p:txBody>
        </p:sp>
        <p:sp>
          <p:nvSpPr>
            <p:cNvPr id="51" name="Rechteck 50"/>
            <p:cNvSpPr>
              <a:spLocks/>
            </p:cNvSpPr>
            <p:nvPr/>
          </p:nvSpPr>
          <p:spPr>
            <a:xfrm flipH="1">
              <a:off x="7405565" y="5210036"/>
              <a:ext cx="4054598" cy="523220"/>
            </a:xfrm>
            <a:prstGeom prst="rect">
              <a:avLst/>
            </a:prstGeom>
          </p:spPr>
          <p:txBody>
            <a:bodyPr wrap="square" lIns="91440" tIns="45720" rIns="91440" bIns="45720" anchor="b">
              <a:spAutoFit/>
            </a:bodyPr>
            <a:lstStyle/>
            <a:p>
              <a:r>
                <a:rPr lang="de-DE" sz="1400" dirty="0"/>
                <a:t>LEG –</a:t>
              </a:r>
              <a:br>
                <a:rPr lang="de-DE" sz="1400" dirty="0"/>
              </a:br>
              <a:r>
                <a:rPr lang="de-DE" sz="1400" b="1" dirty="0"/>
                <a:t>individueller Service </a:t>
              </a:r>
              <a:r>
                <a:rPr lang="de-DE" sz="1400" dirty="0"/>
                <a:t>für Sie</a:t>
              </a:r>
            </a:p>
          </p:txBody>
        </p:sp>
        <p:sp>
          <p:nvSpPr>
            <p:cNvPr id="61" name="Freeform 93">
              <a:extLst>
                <a:ext uri="{FF2B5EF4-FFF2-40B4-BE49-F238E27FC236}">
                  <a16:creationId xmlns:a16="http://schemas.microsoft.com/office/drawing/2014/main" id="{849E3B8E-E4C3-4E8B-BFA0-B544B8601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526" y="5059496"/>
              <a:ext cx="465624" cy="448630"/>
            </a:xfrm>
            <a:custGeom>
              <a:avLst/>
              <a:gdLst>
                <a:gd name="T0" fmla="*/ 2147483646 w 602"/>
                <a:gd name="T1" fmla="*/ 2147483646 h 580"/>
                <a:gd name="T2" fmla="*/ 2147483646 w 602"/>
                <a:gd name="T3" fmla="*/ 2147483646 h 580"/>
                <a:gd name="T4" fmla="*/ 2147483646 w 602"/>
                <a:gd name="T5" fmla="*/ 2147483646 h 580"/>
                <a:gd name="T6" fmla="*/ 2147483646 w 602"/>
                <a:gd name="T7" fmla="*/ 2147483646 h 580"/>
                <a:gd name="T8" fmla="*/ 2147483646 w 602"/>
                <a:gd name="T9" fmla="*/ 2147483646 h 580"/>
                <a:gd name="T10" fmla="*/ 2147483646 w 602"/>
                <a:gd name="T11" fmla="*/ 2147483646 h 580"/>
                <a:gd name="T12" fmla="*/ 2147483646 w 602"/>
                <a:gd name="T13" fmla="*/ 2147483646 h 580"/>
                <a:gd name="T14" fmla="*/ 2147483646 w 602"/>
                <a:gd name="T15" fmla="*/ 2147483646 h 580"/>
                <a:gd name="T16" fmla="*/ 2147483646 w 602"/>
                <a:gd name="T17" fmla="*/ 2147483646 h 580"/>
                <a:gd name="T18" fmla="*/ 2147483646 w 602"/>
                <a:gd name="T19" fmla="*/ 2147483646 h 580"/>
                <a:gd name="T20" fmla="*/ 2147483646 w 602"/>
                <a:gd name="T21" fmla="*/ 2147483646 h 580"/>
                <a:gd name="T22" fmla="*/ 2147483646 w 602"/>
                <a:gd name="T23" fmla="*/ 2147483646 h 580"/>
                <a:gd name="T24" fmla="*/ 2147483646 w 602"/>
                <a:gd name="T25" fmla="*/ 2147483646 h 580"/>
                <a:gd name="T26" fmla="*/ 2147483646 w 602"/>
                <a:gd name="T27" fmla="*/ 2147483646 h 580"/>
                <a:gd name="T28" fmla="*/ 2147483646 w 602"/>
                <a:gd name="T29" fmla="*/ 2147483646 h 580"/>
                <a:gd name="T30" fmla="*/ 2147483646 w 602"/>
                <a:gd name="T31" fmla="*/ 2147483646 h 580"/>
                <a:gd name="T32" fmla="*/ 2147483646 w 602"/>
                <a:gd name="T33" fmla="*/ 2147483646 h 580"/>
                <a:gd name="T34" fmla="*/ 2147483646 w 602"/>
                <a:gd name="T35" fmla="*/ 2147483646 h 580"/>
                <a:gd name="T36" fmla="*/ 2147483646 w 602"/>
                <a:gd name="T37" fmla="*/ 2147483646 h 580"/>
                <a:gd name="T38" fmla="*/ 2147483646 w 602"/>
                <a:gd name="T39" fmla="*/ 2147483646 h 580"/>
                <a:gd name="T40" fmla="*/ 2147483646 w 602"/>
                <a:gd name="T41" fmla="*/ 2147483646 h 580"/>
                <a:gd name="T42" fmla="*/ 2147483646 w 602"/>
                <a:gd name="T43" fmla="*/ 2147483646 h 580"/>
                <a:gd name="T44" fmla="*/ 2147483646 w 602"/>
                <a:gd name="T45" fmla="*/ 2147483646 h 580"/>
                <a:gd name="T46" fmla="*/ 0 w 602"/>
                <a:gd name="T47" fmla="*/ 2147483646 h 580"/>
                <a:gd name="T48" fmla="*/ 0 w 602"/>
                <a:gd name="T49" fmla="*/ 2147483646 h 580"/>
                <a:gd name="T50" fmla="*/ 0 w 602"/>
                <a:gd name="T51" fmla="*/ 2147483646 h 580"/>
                <a:gd name="T52" fmla="*/ 2147483646 w 602"/>
                <a:gd name="T53" fmla="*/ 2147483646 h 580"/>
                <a:gd name="T54" fmla="*/ 2147483646 w 602"/>
                <a:gd name="T55" fmla="*/ 2147483646 h 580"/>
                <a:gd name="T56" fmla="*/ 2147483646 w 602"/>
                <a:gd name="T57" fmla="*/ 2147483646 h 580"/>
                <a:gd name="T58" fmla="*/ 2147483646 w 602"/>
                <a:gd name="T59" fmla="*/ 2147483646 h 580"/>
                <a:gd name="T60" fmla="*/ 2147483646 w 602"/>
                <a:gd name="T61" fmla="*/ 2147483646 h 580"/>
                <a:gd name="T62" fmla="*/ 2147483646 w 602"/>
                <a:gd name="T63" fmla="*/ 2147483646 h 580"/>
                <a:gd name="T64" fmla="*/ 2147483646 w 602"/>
                <a:gd name="T65" fmla="*/ 2147483646 h 580"/>
                <a:gd name="T66" fmla="*/ 2147483646 w 602"/>
                <a:gd name="T67" fmla="*/ 2147483646 h 580"/>
                <a:gd name="T68" fmla="*/ 2147483646 w 602"/>
                <a:gd name="T69" fmla="*/ 0 h 580"/>
                <a:gd name="T70" fmla="*/ 2147483646 w 602"/>
                <a:gd name="T71" fmla="*/ 2147483646 h 580"/>
                <a:gd name="T72" fmla="*/ 2147483646 w 602"/>
                <a:gd name="T73" fmla="*/ 2147483646 h 580"/>
                <a:gd name="T74" fmla="*/ 2147483646 w 602"/>
                <a:gd name="T75" fmla="*/ 2147483646 h 580"/>
                <a:gd name="T76" fmla="*/ 2147483646 w 602"/>
                <a:gd name="T77" fmla="*/ 2147483646 h 580"/>
                <a:gd name="T78" fmla="*/ 2147483646 w 602"/>
                <a:gd name="T79" fmla="*/ 2147483646 h 580"/>
                <a:gd name="T80" fmla="*/ 2147483646 w 602"/>
                <a:gd name="T81" fmla="*/ 2147483646 h 580"/>
                <a:gd name="T82" fmla="*/ 2147483646 w 602"/>
                <a:gd name="T83" fmla="*/ 2147483646 h 580"/>
                <a:gd name="T84" fmla="*/ 2147483646 w 602"/>
                <a:gd name="T85" fmla="*/ 2147483646 h 580"/>
                <a:gd name="T86" fmla="*/ 2147483646 w 602"/>
                <a:gd name="T87" fmla="*/ 2147483646 h 580"/>
                <a:gd name="T88" fmla="*/ 2147483646 w 602"/>
                <a:gd name="T89" fmla="*/ 2147483646 h 580"/>
                <a:gd name="T90" fmla="*/ 2147483646 w 602"/>
                <a:gd name="T91" fmla="*/ 2147483646 h 580"/>
                <a:gd name="T92" fmla="*/ 2147483646 w 602"/>
                <a:gd name="T93" fmla="*/ 2147483646 h 580"/>
                <a:gd name="T94" fmla="*/ 2147483646 w 602"/>
                <a:gd name="T95" fmla="*/ 2147483646 h 580"/>
                <a:gd name="T96" fmla="*/ 2147483646 w 602"/>
                <a:gd name="T97" fmla="*/ 2147483646 h 580"/>
                <a:gd name="T98" fmla="*/ 2147483646 w 602"/>
                <a:gd name="T99" fmla="*/ 2147483646 h 580"/>
                <a:gd name="T100" fmla="*/ 2147483646 w 602"/>
                <a:gd name="T101" fmla="*/ 2147483646 h 580"/>
                <a:gd name="T102" fmla="*/ 2147483646 w 602"/>
                <a:gd name="T103" fmla="*/ 2147483646 h 580"/>
                <a:gd name="T104" fmla="*/ 2147483646 w 602"/>
                <a:gd name="T105" fmla="*/ 2147483646 h 580"/>
                <a:gd name="T106" fmla="*/ 2147483646 w 602"/>
                <a:gd name="T107" fmla="*/ 2147483646 h 580"/>
                <a:gd name="T108" fmla="*/ 2147483646 w 602"/>
                <a:gd name="T109" fmla="*/ 2147483646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2" h="580">
                  <a:moveTo>
                    <a:pt x="516" y="551"/>
                  </a:moveTo>
                  <a:lnTo>
                    <a:pt x="516" y="551"/>
                  </a:lnTo>
                  <a:cubicBezTo>
                    <a:pt x="516" y="558"/>
                    <a:pt x="509" y="565"/>
                    <a:pt x="502" y="565"/>
                  </a:cubicBezTo>
                  <a:cubicBezTo>
                    <a:pt x="495" y="565"/>
                    <a:pt x="488" y="558"/>
                    <a:pt x="481" y="551"/>
                  </a:cubicBezTo>
                  <a:cubicBezTo>
                    <a:pt x="446" y="516"/>
                    <a:pt x="446" y="516"/>
                    <a:pt x="446" y="516"/>
                  </a:cubicBezTo>
                  <a:cubicBezTo>
                    <a:pt x="439" y="509"/>
                    <a:pt x="431" y="502"/>
                    <a:pt x="431" y="494"/>
                  </a:cubicBezTo>
                  <a:cubicBezTo>
                    <a:pt x="431" y="480"/>
                    <a:pt x="446" y="466"/>
                    <a:pt x="460" y="466"/>
                  </a:cubicBezTo>
                  <a:cubicBezTo>
                    <a:pt x="467" y="466"/>
                    <a:pt x="474" y="473"/>
                    <a:pt x="481" y="480"/>
                  </a:cubicBezTo>
                  <a:cubicBezTo>
                    <a:pt x="502" y="494"/>
                    <a:pt x="502" y="494"/>
                    <a:pt x="502" y="494"/>
                  </a:cubicBezTo>
                  <a:cubicBezTo>
                    <a:pt x="559" y="438"/>
                    <a:pt x="559" y="438"/>
                    <a:pt x="559" y="438"/>
                  </a:cubicBezTo>
                  <a:cubicBezTo>
                    <a:pt x="559" y="431"/>
                    <a:pt x="566" y="431"/>
                    <a:pt x="573" y="431"/>
                  </a:cubicBezTo>
                  <a:cubicBezTo>
                    <a:pt x="594" y="431"/>
                    <a:pt x="601" y="445"/>
                    <a:pt x="601" y="459"/>
                  </a:cubicBezTo>
                  <a:cubicBezTo>
                    <a:pt x="601" y="466"/>
                    <a:pt x="601" y="473"/>
                    <a:pt x="594" y="480"/>
                  </a:cubicBezTo>
                  <a:lnTo>
                    <a:pt x="516" y="551"/>
                  </a:lnTo>
                  <a:close/>
                  <a:moveTo>
                    <a:pt x="502" y="452"/>
                  </a:moveTo>
                  <a:lnTo>
                    <a:pt x="502" y="452"/>
                  </a:lnTo>
                  <a:cubicBezTo>
                    <a:pt x="488" y="445"/>
                    <a:pt x="474" y="438"/>
                    <a:pt x="460" y="438"/>
                  </a:cubicBezTo>
                  <a:cubicBezTo>
                    <a:pt x="431" y="438"/>
                    <a:pt x="403" y="466"/>
                    <a:pt x="403" y="494"/>
                  </a:cubicBezTo>
                  <a:cubicBezTo>
                    <a:pt x="403" y="516"/>
                    <a:pt x="410" y="530"/>
                    <a:pt x="424" y="537"/>
                  </a:cubicBezTo>
                  <a:cubicBezTo>
                    <a:pt x="460" y="572"/>
                    <a:pt x="460" y="572"/>
                    <a:pt x="460" y="572"/>
                  </a:cubicBezTo>
                  <a:cubicBezTo>
                    <a:pt x="460" y="579"/>
                    <a:pt x="467" y="579"/>
                    <a:pt x="467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15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0" y="388"/>
                    <a:pt x="106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8" y="49"/>
                    <a:pt x="241" y="0"/>
                    <a:pt x="304" y="0"/>
                  </a:cubicBezTo>
                  <a:cubicBezTo>
                    <a:pt x="375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9" y="381"/>
                  </a:cubicBezTo>
                  <a:cubicBezTo>
                    <a:pt x="502" y="410"/>
                    <a:pt x="481" y="388"/>
                    <a:pt x="530" y="410"/>
                  </a:cubicBezTo>
                  <a:cubicBezTo>
                    <a:pt x="530" y="417"/>
                    <a:pt x="530" y="417"/>
                    <a:pt x="537" y="417"/>
                  </a:cubicBezTo>
                  <a:lnTo>
                    <a:pt x="502" y="452"/>
                  </a:lnTo>
                  <a:close/>
                  <a:moveTo>
                    <a:pt x="601" y="516"/>
                  </a:moveTo>
                  <a:lnTo>
                    <a:pt x="601" y="516"/>
                  </a:lnTo>
                  <a:cubicBezTo>
                    <a:pt x="601" y="537"/>
                    <a:pt x="601" y="551"/>
                    <a:pt x="601" y="551"/>
                  </a:cubicBezTo>
                  <a:cubicBezTo>
                    <a:pt x="601" y="572"/>
                    <a:pt x="594" y="579"/>
                    <a:pt x="573" y="579"/>
                  </a:cubicBezTo>
                  <a:cubicBezTo>
                    <a:pt x="530" y="579"/>
                    <a:pt x="530" y="579"/>
                    <a:pt x="530" y="579"/>
                  </a:cubicBezTo>
                  <a:cubicBezTo>
                    <a:pt x="537" y="579"/>
                    <a:pt x="537" y="579"/>
                    <a:pt x="537" y="572"/>
                  </a:cubicBezTo>
                  <a:lnTo>
                    <a:pt x="601" y="5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>
                <a:solidFill>
                  <a:srgbClr val="FFFFFF">
                    <a:alpha val="0"/>
                  </a:srgbClr>
                </a:solidFill>
              </a:rPr>
              <a:t>overall_1_132077573074414877 columns_1_132077573074414877 </a:t>
            </a:r>
          </a:p>
        </p:txBody>
      </p:sp>
    </p:spTree>
    <p:extLst>
      <p:ext uri="{BB962C8B-B14F-4D97-AF65-F5344CB8AC3E}">
        <p14:creationId xmlns:p14="http://schemas.microsoft.com/office/powerpoint/2010/main" val="22308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sz="340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Zentrale Lage in Europa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F04B-5BF4-4E2C-ABAC-797FA85E348C}" type="datetime1">
              <a:rPr lang="de-DE" smtClean="0">
                <a:solidFill>
                  <a:schemeClr val="bg1"/>
                </a:solidFill>
              </a:rPr>
              <a:pPr/>
              <a:t>24.02.2025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Standort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2" name="Inhaltsplatzhalt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/>
              <a:t>Im Zentrum Deutschlands – Europas größtem Markt</a:t>
            </a:r>
          </a:p>
          <a:p>
            <a:pPr>
              <a:spcBef>
                <a:spcPts val="1200"/>
              </a:spcBef>
            </a:pPr>
            <a:r>
              <a:rPr lang="de-DE" b="1"/>
              <a:t>Exporte: </a:t>
            </a:r>
            <a:r>
              <a:rPr lang="de-DE"/>
              <a:t>1,3 Billionen Euro	</a:t>
            </a:r>
            <a:r>
              <a:rPr lang="de-DE" b="1"/>
              <a:t>BIP: </a:t>
            </a:r>
            <a:r>
              <a:rPr lang="de-DE"/>
              <a:t>3,4 Billionen Euro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Optimale Logistik und exzellente Infrastruktur</a:t>
            </a:r>
          </a:p>
        </p:txBody>
      </p:sp>
      <p:sp>
        <p:nvSpPr>
          <p:cNvPr id="69" name="Rechteck 68"/>
          <p:cNvSpPr/>
          <p:nvPr/>
        </p:nvSpPr>
        <p:spPr>
          <a:xfrm>
            <a:off x="6096000" y="3861048"/>
            <a:ext cx="307616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Im Radius von 800 km</a:t>
            </a:r>
          </a:p>
        </p:txBody>
      </p:sp>
      <p:sp>
        <p:nvSpPr>
          <p:cNvPr id="23" name="Rechteck 22"/>
          <p:cNvSpPr/>
          <p:nvPr/>
        </p:nvSpPr>
        <p:spPr>
          <a:xfrm>
            <a:off x="6096000" y="6225187"/>
            <a:ext cx="5688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de-DE" sz="1000" dirty="0"/>
              <a:t>Quelle</a:t>
            </a:r>
            <a:r>
              <a:rPr lang="de-DE" sz="1000"/>
              <a:t>: Thüringer Landesamt für Statistik, </a:t>
            </a:r>
            <a:r>
              <a:rPr lang="de-DE" sz="1000" dirty="0" err="1"/>
              <a:t>destatis</a:t>
            </a:r>
            <a:r>
              <a:rPr lang="de-DE" sz="1000" dirty="0"/>
              <a:t>, EUROSTAT/OECD; </a:t>
            </a:r>
            <a:r>
              <a:rPr lang="de-DE" sz="1000"/>
              <a:t>GfK Nürnberg</a:t>
            </a:r>
            <a:br>
              <a:rPr lang="de-DE" sz="1000" dirty="0"/>
            </a:br>
            <a:r>
              <a:rPr lang="de-DE" sz="1000" dirty="0"/>
              <a:t>Status</a:t>
            </a:r>
            <a:r>
              <a:rPr lang="de-DE" sz="1000"/>
              <a:t>: Juni 2020</a:t>
            </a:r>
            <a:endParaRPr lang="de-DE" sz="1000" dirty="0"/>
          </a:p>
        </p:txBody>
      </p:sp>
      <p:sp>
        <p:nvSpPr>
          <p:cNvPr id="20" name="Rechteck 19"/>
          <p:cNvSpPr/>
          <p:nvPr/>
        </p:nvSpPr>
        <p:spPr>
          <a:xfrm>
            <a:off x="6101647" y="4859764"/>
            <a:ext cx="1570943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dirty="0"/>
              <a:t>potentielle Kunden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6096000" y="4453681"/>
            <a:ext cx="1441100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r>
              <a:rPr lang="de-DE" sz="2800" dirty="0">
                <a:solidFill>
                  <a:schemeClr val="accent2"/>
                </a:solidFill>
              </a:rPr>
              <a:t>280 Mio. </a:t>
            </a:r>
          </a:p>
        </p:txBody>
      </p:sp>
      <p:sp>
        <p:nvSpPr>
          <p:cNvPr id="24" name="Rechteck 23"/>
          <p:cNvSpPr/>
          <p:nvPr/>
        </p:nvSpPr>
        <p:spPr>
          <a:xfrm>
            <a:off x="6101647" y="5630530"/>
            <a:ext cx="165910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dirty="0"/>
              <a:t>der Kaufkraft der EU</a:t>
            </a:r>
          </a:p>
        </p:txBody>
      </p:sp>
      <p:sp>
        <p:nvSpPr>
          <p:cNvPr id="25" name="Rechteck 24"/>
          <p:cNvSpPr/>
          <p:nvPr/>
        </p:nvSpPr>
        <p:spPr>
          <a:xfrm>
            <a:off x="6096000" y="5224447"/>
            <a:ext cx="65562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r>
              <a:rPr lang="de-DE" sz="2800" dirty="0">
                <a:solidFill>
                  <a:schemeClr val="accent4"/>
                </a:solidFill>
              </a:rPr>
              <a:t>70%</a:t>
            </a:r>
          </a:p>
        </p:txBody>
      </p:sp>
      <p:sp>
        <p:nvSpPr>
          <p:cNvPr id="26" name="Rechteck 25"/>
          <p:cNvSpPr/>
          <p:nvPr/>
        </p:nvSpPr>
        <p:spPr>
          <a:xfrm>
            <a:off x="8852503" y="4859764"/>
            <a:ext cx="176170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dirty="0"/>
              <a:t>des europäischen BIP</a:t>
            </a:r>
          </a:p>
        </p:txBody>
      </p:sp>
      <p:sp>
        <p:nvSpPr>
          <p:cNvPr id="27" name="Rechteck 26"/>
          <p:cNvSpPr/>
          <p:nvPr/>
        </p:nvSpPr>
        <p:spPr>
          <a:xfrm>
            <a:off x="8846856" y="4453681"/>
            <a:ext cx="655629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r>
              <a:rPr lang="de-DE" sz="2800" dirty="0">
                <a:solidFill>
                  <a:schemeClr val="accent5"/>
                </a:solidFill>
              </a:rPr>
              <a:t>70%</a:t>
            </a:r>
          </a:p>
        </p:txBody>
      </p:sp>
      <p:sp>
        <p:nvSpPr>
          <p:cNvPr id="28" name="Rechteck 27"/>
          <p:cNvSpPr/>
          <p:nvPr/>
        </p:nvSpPr>
        <p:spPr>
          <a:xfrm>
            <a:off x="8852503" y="5630530"/>
            <a:ext cx="179696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dirty="0"/>
              <a:t>der europäischen F&amp;E</a:t>
            </a:r>
          </a:p>
        </p:txBody>
      </p:sp>
      <p:sp>
        <p:nvSpPr>
          <p:cNvPr id="29" name="Rechteck 28"/>
          <p:cNvSpPr/>
          <p:nvPr/>
        </p:nvSpPr>
        <p:spPr>
          <a:xfrm>
            <a:off x="8846856" y="5224447"/>
            <a:ext cx="694101" cy="43088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r>
              <a:rPr lang="de-DE" sz="2800" dirty="0">
                <a:solidFill>
                  <a:schemeClr val="accent3"/>
                </a:solidFill>
              </a:rPr>
              <a:t>80%</a:t>
            </a:r>
          </a:p>
        </p:txBody>
      </p:sp>
      <p:pic>
        <p:nvPicPr>
          <p:cNvPr id="3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>
          <a:xfrm>
            <a:off x="1" y="0"/>
            <a:ext cx="5364162" cy="6858000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657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e-DE" sz="340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pic>
        <p:nvPicPr>
          <p:cNvPr id="68" name="Picture 46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9243" y="4898342"/>
            <a:ext cx="581981" cy="45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31838" y="89462"/>
            <a:ext cx="10728325" cy="887810"/>
          </a:xfrm>
        </p:spPr>
        <p:txBody>
          <a:bodyPr/>
          <a:lstStyle/>
          <a:p>
            <a:r>
              <a:rPr lang="de-DE" dirty="0"/>
              <a:t>Unsere Erfolgsgeschichten</a:t>
            </a:r>
            <a:br>
              <a:rPr lang="de-DE" dirty="0"/>
            </a:br>
            <a:r>
              <a:rPr lang="de-DE" sz="2200" dirty="0"/>
              <a:t>1993 </a:t>
            </a:r>
            <a:r>
              <a:rPr lang="de-DE" sz="2200"/>
              <a:t>- 2023</a:t>
            </a: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7019" y="6568973"/>
            <a:ext cx="9782719" cy="153888"/>
          </a:xfrm>
        </p:spPr>
        <p:txBody>
          <a:bodyPr/>
          <a:lstStyle/>
          <a:p>
            <a:r>
              <a:rPr lang="de-DE"/>
              <a:t>Stand 2023 </a:t>
            </a:r>
            <a:r>
              <a:rPr lang="de-DE" dirty="0"/>
              <a:t>lt. LEG.Portal - IID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Rechteck 1"/>
          <p:cNvSpPr>
            <a:spLocks/>
          </p:cNvSpPr>
          <p:nvPr/>
        </p:nvSpPr>
        <p:spPr>
          <a:xfrm>
            <a:off x="731838" y="1772181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9" name="Text Box 28"/>
          <p:cNvSpPr txBox="1">
            <a:spLocks noChangeArrowheads="1"/>
          </p:cNvSpPr>
          <p:nvPr/>
        </p:nvSpPr>
        <p:spPr bwMode="auto">
          <a:xfrm>
            <a:off x="2548360" y="3612877"/>
            <a:ext cx="815826" cy="2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674" tIns="42837" rIns="85674" bIns="42837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572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572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572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572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800" dirty="0">
                <a:solidFill>
                  <a:srgbClr val="AC0056"/>
                </a:solidFill>
                <a:latin typeface="Arial Black" pitchFamily="34" charset="0"/>
              </a:rPr>
              <a:t>MDC Power</a:t>
            </a:r>
            <a:endParaRPr lang="de-DE" sz="800" dirty="0">
              <a:solidFill>
                <a:srgbClr val="AC0056"/>
              </a:solidFill>
              <a:latin typeface="Times New Roman" pitchFamily="18" charset="0"/>
            </a:endParaRPr>
          </a:p>
        </p:txBody>
      </p:sp>
      <p:pic>
        <p:nvPicPr>
          <p:cNvPr id="80" name="Grafik 79"/>
          <p:cNvPicPr>
            <a:picLocks noChangeAspect="1"/>
          </p:cNvPicPr>
          <p:nvPr/>
        </p:nvPicPr>
        <p:blipFill rotWithShape="1">
          <a:blip r:embed="rId8">
            <a:grayscl/>
          </a:blip>
          <a:srcRect l="26087" t="16453" r="24644" b="14324"/>
          <a:stretch/>
        </p:blipFill>
        <p:spPr>
          <a:xfrm>
            <a:off x="2188951" y="3333117"/>
            <a:ext cx="455316" cy="47902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Rechteck 86"/>
          <p:cNvSpPr>
            <a:spLocks/>
          </p:cNvSpPr>
          <p:nvPr/>
        </p:nvSpPr>
        <p:spPr>
          <a:xfrm>
            <a:off x="2151200" y="1772181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8" name="Rechteck 87"/>
          <p:cNvSpPr>
            <a:spLocks/>
          </p:cNvSpPr>
          <p:nvPr/>
        </p:nvSpPr>
        <p:spPr>
          <a:xfrm>
            <a:off x="3570562" y="1772181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9" name="Rechteck 88"/>
          <p:cNvSpPr>
            <a:spLocks/>
          </p:cNvSpPr>
          <p:nvPr/>
        </p:nvSpPr>
        <p:spPr>
          <a:xfrm>
            <a:off x="4989924" y="1772181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hteck 89"/>
          <p:cNvSpPr>
            <a:spLocks/>
          </p:cNvSpPr>
          <p:nvPr/>
        </p:nvSpPr>
        <p:spPr>
          <a:xfrm>
            <a:off x="6409286" y="1772181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1" name="Rechteck 90"/>
          <p:cNvSpPr>
            <a:spLocks/>
          </p:cNvSpPr>
          <p:nvPr/>
        </p:nvSpPr>
        <p:spPr>
          <a:xfrm>
            <a:off x="731838" y="2522018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2" name="Rechteck 91"/>
          <p:cNvSpPr/>
          <p:nvPr/>
        </p:nvSpPr>
        <p:spPr>
          <a:xfrm>
            <a:off x="2151200" y="2522018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3" name="Rechteck 92"/>
          <p:cNvSpPr/>
          <p:nvPr/>
        </p:nvSpPr>
        <p:spPr>
          <a:xfrm>
            <a:off x="3570562" y="2522018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4" name="Rechteck 93"/>
          <p:cNvSpPr/>
          <p:nvPr/>
        </p:nvSpPr>
        <p:spPr>
          <a:xfrm>
            <a:off x="4989924" y="2522018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5" name="Rechteck 94"/>
          <p:cNvSpPr/>
          <p:nvPr/>
        </p:nvSpPr>
        <p:spPr>
          <a:xfrm>
            <a:off x="6409286" y="2522018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6" name="Rechteck 95"/>
          <p:cNvSpPr>
            <a:spLocks/>
          </p:cNvSpPr>
          <p:nvPr/>
        </p:nvSpPr>
        <p:spPr>
          <a:xfrm>
            <a:off x="731838" y="3271855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7" name="Rechteck 96"/>
          <p:cNvSpPr/>
          <p:nvPr/>
        </p:nvSpPr>
        <p:spPr>
          <a:xfrm>
            <a:off x="2151200" y="3271855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8" name="Rechteck 97"/>
          <p:cNvSpPr/>
          <p:nvPr/>
        </p:nvSpPr>
        <p:spPr>
          <a:xfrm>
            <a:off x="3570562" y="3271855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9" name="Rechteck 98"/>
          <p:cNvSpPr/>
          <p:nvPr/>
        </p:nvSpPr>
        <p:spPr>
          <a:xfrm>
            <a:off x="4989924" y="3271855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0" name="Rechteck 99"/>
          <p:cNvSpPr/>
          <p:nvPr/>
        </p:nvSpPr>
        <p:spPr>
          <a:xfrm>
            <a:off x="6409286" y="3271855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1" name="Rechteck 100"/>
          <p:cNvSpPr>
            <a:spLocks/>
          </p:cNvSpPr>
          <p:nvPr/>
        </p:nvSpPr>
        <p:spPr>
          <a:xfrm>
            <a:off x="731838" y="4021693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2" name="Rechteck 101"/>
          <p:cNvSpPr/>
          <p:nvPr/>
        </p:nvSpPr>
        <p:spPr>
          <a:xfrm>
            <a:off x="2151200" y="4021693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3" name="Rechteck 102"/>
          <p:cNvSpPr/>
          <p:nvPr/>
        </p:nvSpPr>
        <p:spPr>
          <a:xfrm>
            <a:off x="3570562" y="4021693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4" name="Rechteck 103"/>
          <p:cNvSpPr/>
          <p:nvPr/>
        </p:nvSpPr>
        <p:spPr>
          <a:xfrm>
            <a:off x="4989924" y="4021693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5" name="Rechteck 104"/>
          <p:cNvSpPr/>
          <p:nvPr/>
        </p:nvSpPr>
        <p:spPr>
          <a:xfrm>
            <a:off x="6409286" y="4021693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6" name="Rechteck 105"/>
          <p:cNvSpPr>
            <a:spLocks/>
          </p:cNvSpPr>
          <p:nvPr/>
        </p:nvSpPr>
        <p:spPr>
          <a:xfrm>
            <a:off x="731838" y="4771530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7" name="Rechteck 106"/>
          <p:cNvSpPr/>
          <p:nvPr/>
        </p:nvSpPr>
        <p:spPr>
          <a:xfrm>
            <a:off x="2151200" y="4771530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8" name="Rechteck 107"/>
          <p:cNvSpPr/>
          <p:nvPr/>
        </p:nvSpPr>
        <p:spPr>
          <a:xfrm>
            <a:off x="3570562" y="4771530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9" name="Rechteck 108"/>
          <p:cNvSpPr/>
          <p:nvPr/>
        </p:nvSpPr>
        <p:spPr>
          <a:xfrm>
            <a:off x="4989924" y="4771530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0" name="Rechteck 109"/>
          <p:cNvSpPr/>
          <p:nvPr/>
        </p:nvSpPr>
        <p:spPr>
          <a:xfrm>
            <a:off x="6409286" y="4771530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1" name="Rechteck 110"/>
          <p:cNvSpPr>
            <a:spLocks/>
          </p:cNvSpPr>
          <p:nvPr/>
        </p:nvSpPr>
        <p:spPr>
          <a:xfrm>
            <a:off x="731838" y="5521367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2" name="Rechteck 111"/>
          <p:cNvSpPr/>
          <p:nvPr/>
        </p:nvSpPr>
        <p:spPr>
          <a:xfrm>
            <a:off x="2151200" y="5521367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Rechteck 112"/>
          <p:cNvSpPr/>
          <p:nvPr/>
        </p:nvSpPr>
        <p:spPr>
          <a:xfrm>
            <a:off x="3570562" y="5521367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3550" y="5579377"/>
            <a:ext cx="870664" cy="48981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213" y="1848767"/>
            <a:ext cx="556612" cy="4526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0402" y="1854769"/>
            <a:ext cx="436958" cy="44066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6725" y="1855355"/>
            <a:ext cx="443036" cy="439490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9333" y="1946929"/>
            <a:ext cx="1095268" cy="25634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4184" y="2708640"/>
            <a:ext cx="995188" cy="23259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75763" y="2716031"/>
            <a:ext cx="1026238" cy="21781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636" y="2640921"/>
            <a:ext cx="1121214" cy="368032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18"/>
          <a:srcRect r="50717"/>
          <a:stretch/>
        </p:blipFill>
        <p:spPr>
          <a:xfrm>
            <a:off x="5106938" y="2579762"/>
            <a:ext cx="1057440" cy="477333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19"/>
          <a:srcRect t="17188" b="19295"/>
          <a:stretch/>
        </p:blipFill>
        <p:spPr>
          <a:xfrm>
            <a:off x="6579349" y="2603101"/>
            <a:ext cx="935236" cy="443671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4984" y="3462582"/>
            <a:ext cx="893588" cy="224382"/>
          </a:xfrm>
          <a:prstGeom prst="rect">
            <a:avLst/>
          </a:prstGeom>
        </p:spPr>
      </p:pic>
      <p:pic>
        <p:nvPicPr>
          <p:cNvPr id="167" name="Picture 6" descr="T:\LEG-Darstellung\Logo\andere Logos\FIRMEN - Rechte fragen\IHI\ihi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86" y="3493673"/>
            <a:ext cx="1108514" cy="1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2826" y="3502117"/>
            <a:ext cx="1224000" cy="152618"/>
          </a:xfrm>
          <a:prstGeom prst="rect">
            <a:avLst/>
          </a:prstGeom>
        </p:spPr>
      </p:pic>
      <p:pic>
        <p:nvPicPr>
          <p:cNvPr id="169" name="Picture 29" descr="Bildergebnis fÃ¼r mubea logo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98"/>
          <a:stretch/>
        </p:blipFill>
        <p:spPr bwMode="auto">
          <a:xfrm>
            <a:off x="6537647" y="3355311"/>
            <a:ext cx="1018640" cy="4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3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784" y="4241801"/>
            <a:ext cx="1045988" cy="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40202" y="4242893"/>
            <a:ext cx="1097358" cy="163436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9521" y="4109144"/>
            <a:ext cx="997443" cy="430934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7773" y="4191830"/>
            <a:ext cx="1079666" cy="265562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2033" y="4188722"/>
            <a:ext cx="1069868" cy="271780"/>
          </a:xfrm>
          <a:prstGeom prst="rect">
            <a:avLst/>
          </a:prstGeom>
        </p:spPr>
      </p:pic>
      <p:pic>
        <p:nvPicPr>
          <p:cNvPr id="172" name="Picture 8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26" y="4833819"/>
            <a:ext cx="1216052" cy="4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08" y="4955613"/>
            <a:ext cx="1154393" cy="2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626333" y="4911833"/>
            <a:ext cx="841268" cy="325232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8784" y="5722071"/>
            <a:ext cx="1045988" cy="204428"/>
          </a:xfrm>
          <a:prstGeom prst="rect">
            <a:avLst/>
          </a:prstGeom>
        </p:spPr>
      </p:pic>
      <p:grpSp>
        <p:nvGrpSpPr>
          <p:cNvPr id="48" name="Gruppieren 47"/>
          <p:cNvGrpSpPr/>
          <p:nvPr/>
        </p:nvGrpSpPr>
        <p:grpSpPr>
          <a:xfrm>
            <a:off x="8311480" y="2232988"/>
            <a:ext cx="3136174" cy="925701"/>
            <a:chOff x="8311480" y="1922468"/>
            <a:chExt cx="3136174" cy="925701"/>
          </a:xfrm>
        </p:grpSpPr>
        <p:sp>
          <p:nvSpPr>
            <p:cNvPr id="168962" name="Rechteck 168961"/>
            <p:cNvSpPr/>
            <p:nvPr/>
          </p:nvSpPr>
          <p:spPr>
            <a:xfrm>
              <a:off x="8318042" y="1922468"/>
              <a:ext cx="14061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3600" kern="0" spc="300">
                  <a:solidFill>
                    <a:schemeClr val="tx2"/>
                  </a:solidFill>
                </a:rPr>
                <a:t>1.780</a:t>
              </a:r>
              <a:endParaRPr lang="de-DE" sz="3600" spc="300" dirty="0">
                <a:solidFill>
                  <a:schemeClr val="tx2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8311480" y="2540392"/>
              <a:ext cx="8851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kern="0" dirty="0"/>
                <a:t>Projekte</a:t>
              </a:r>
              <a:endParaRPr lang="de-DE" sz="1400" dirty="0"/>
            </a:p>
          </p:txBody>
        </p:sp>
        <p:cxnSp>
          <p:nvCxnSpPr>
            <p:cNvPr id="42" name="Gerader Verbinder 41"/>
            <p:cNvCxnSpPr/>
            <p:nvPr/>
          </p:nvCxnSpPr>
          <p:spPr>
            <a:xfrm>
              <a:off x="8387654" y="2510473"/>
              <a:ext cx="30600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10697091" y="2432750"/>
              <a:ext cx="590034" cy="15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7" name="Freeform 137">
              <a:extLst>
                <a:ext uri="{FF2B5EF4-FFF2-40B4-BE49-F238E27FC236}">
                  <a16:creationId xmlns:a16="http://schemas.microsoft.com/office/drawing/2014/main" id="{FCCE73C6-AECC-4AE5-88FD-F1D2FEFD0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6101" y="2181544"/>
              <a:ext cx="472015" cy="377614"/>
            </a:xfrm>
            <a:custGeom>
              <a:avLst/>
              <a:gdLst>
                <a:gd name="T0" fmla="*/ 470 w 497"/>
                <a:gd name="T1" fmla="*/ 124 h 400"/>
                <a:gd name="T2" fmla="*/ 470 w 497"/>
                <a:gd name="T3" fmla="*/ 124 h 400"/>
                <a:gd name="T4" fmla="*/ 26 w 497"/>
                <a:gd name="T5" fmla="*/ 124 h 400"/>
                <a:gd name="T6" fmla="*/ 0 w 497"/>
                <a:gd name="T7" fmla="*/ 151 h 400"/>
                <a:gd name="T8" fmla="*/ 18 w 497"/>
                <a:gd name="T9" fmla="*/ 372 h 400"/>
                <a:gd name="T10" fmla="*/ 44 w 497"/>
                <a:gd name="T11" fmla="*/ 399 h 400"/>
                <a:gd name="T12" fmla="*/ 452 w 497"/>
                <a:gd name="T13" fmla="*/ 399 h 400"/>
                <a:gd name="T14" fmla="*/ 479 w 497"/>
                <a:gd name="T15" fmla="*/ 372 h 400"/>
                <a:gd name="T16" fmla="*/ 496 w 497"/>
                <a:gd name="T17" fmla="*/ 151 h 400"/>
                <a:gd name="T18" fmla="*/ 470 w 497"/>
                <a:gd name="T19" fmla="*/ 124 h 400"/>
                <a:gd name="T20" fmla="*/ 461 w 497"/>
                <a:gd name="T21" fmla="*/ 71 h 400"/>
                <a:gd name="T22" fmla="*/ 461 w 497"/>
                <a:gd name="T23" fmla="*/ 71 h 400"/>
                <a:gd name="T24" fmla="*/ 426 w 497"/>
                <a:gd name="T25" fmla="*/ 53 h 400"/>
                <a:gd name="T26" fmla="*/ 257 w 497"/>
                <a:gd name="T27" fmla="*/ 53 h 400"/>
                <a:gd name="T28" fmla="*/ 213 w 497"/>
                <a:gd name="T29" fmla="*/ 36 h 400"/>
                <a:gd name="T30" fmla="*/ 204 w 497"/>
                <a:gd name="T31" fmla="*/ 18 h 400"/>
                <a:gd name="T32" fmla="*/ 160 w 497"/>
                <a:gd name="T33" fmla="*/ 0 h 400"/>
                <a:gd name="T34" fmla="*/ 79 w 497"/>
                <a:gd name="T35" fmla="*/ 0 h 400"/>
                <a:gd name="T36" fmla="*/ 44 w 497"/>
                <a:gd name="T37" fmla="*/ 27 h 400"/>
                <a:gd name="T38" fmla="*/ 44 w 497"/>
                <a:gd name="T39" fmla="*/ 89 h 400"/>
                <a:gd name="T40" fmla="*/ 461 w 497"/>
                <a:gd name="T41" fmla="*/ 89 h 400"/>
                <a:gd name="T42" fmla="*/ 461 w 497"/>
                <a:gd name="T43" fmla="*/ 7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00">
                  <a:moveTo>
                    <a:pt x="470" y="124"/>
                  </a:moveTo>
                  <a:lnTo>
                    <a:pt x="470" y="124"/>
                  </a:lnTo>
                  <a:cubicBezTo>
                    <a:pt x="26" y="124"/>
                    <a:pt x="26" y="124"/>
                    <a:pt x="26" y="124"/>
                  </a:cubicBezTo>
                  <a:cubicBezTo>
                    <a:pt x="0" y="124"/>
                    <a:pt x="0" y="133"/>
                    <a:pt x="0" y="151"/>
                  </a:cubicBezTo>
                  <a:cubicBezTo>
                    <a:pt x="18" y="372"/>
                    <a:pt x="18" y="372"/>
                    <a:pt x="18" y="372"/>
                  </a:cubicBezTo>
                  <a:cubicBezTo>
                    <a:pt x="18" y="381"/>
                    <a:pt x="26" y="399"/>
                    <a:pt x="44" y="399"/>
                  </a:cubicBezTo>
                  <a:cubicBezTo>
                    <a:pt x="452" y="399"/>
                    <a:pt x="452" y="399"/>
                    <a:pt x="452" y="399"/>
                  </a:cubicBezTo>
                  <a:cubicBezTo>
                    <a:pt x="470" y="399"/>
                    <a:pt x="470" y="381"/>
                    <a:pt x="479" y="372"/>
                  </a:cubicBezTo>
                  <a:cubicBezTo>
                    <a:pt x="496" y="151"/>
                    <a:pt x="496" y="151"/>
                    <a:pt x="496" y="151"/>
                  </a:cubicBezTo>
                  <a:cubicBezTo>
                    <a:pt x="496" y="133"/>
                    <a:pt x="496" y="124"/>
                    <a:pt x="470" y="124"/>
                  </a:cubicBezTo>
                  <a:close/>
                  <a:moveTo>
                    <a:pt x="461" y="71"/>
                  </a:moveTo>
                  <a:lnTo>
                    <a:pt x="461" y="71"/>
                  </a:lnTo>
                  <a:cubicBezTo>
                    <a:pt x="452" y="62"/>
                    <a:pt x="443" y="53"/>
                    <a:pt x="426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39" y="53"/>
                    <a:pt x="222" y="44"/>
                    <a:pt x="213" y="36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186" y="8"/>
                    <a:pt x="169" y="0"/>
                    <a:pt x="16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2" y="0"/>
                    <a:pt x="53" y="8"/>
                    <a:pt x="44" y="27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1" y="89"/>
                    <a:pt x="461" y="89"/>
                    <a:pt x="461" y="89"/>
                  </a:cubicBezTo>
                  <a:lnTo>
                    <a:pt x="461" y="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311480" y="3412259"/>
            <a:ext cx="3136174" cy="925701"/>
            <a:chOff x="8311480" y="3437020"/>
            <a:chExt cx="3136174" cy="925701"/>
          </a:xfrm>
        </p:grpSpPr>
        <p:sp>
          <p:nvSpPr>
            <p:cNvPr id="197" name="Rechteck 196"/>
            <p:cNvSpPr/>
            <p:nvPr/>
          </p:nvSpPr>
          <p:spPr>
            <a:xfrm>
              <a:off x="8318042" y="3437020"/>
              <a:ext cx="17572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3600" kern="0" spc="300">
                  <a:solidFill>
                    <a:schemeClr val="accent2"/>
                  </a:solidFill>
                </a:rPr>
                <a:t>87.800</a:t>
              </a:r>
              <a:endParaRPr lang="de-DE" sz="3600" spc="300" dirty="0">
                <a:solidFill>
                  <a:schemeClr val="accent2"/>
                </a:solidFill>
              </a:endParaRPr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8311480" y="4054944"/>
              <a:ext cx="5405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kern="0" dirty="0"/>
                <a:t>Jobs</a:t>
              </a:r>
              <a:endParaRPr lang="de-DE" sz="1400" dirty="0"/>
            </a:p>
          </p:txBody>
        </p:sp>
        <p:cxnSp>
          <p:nvCxnSpPr>
            <p:cNvPr id="199" name="Gerader Verbinder 198"/>
            <p:cNvCxnSpPr/>
            <p:nvPr/>
          </p:nvCxnSpPr>
          <p:spPr>
            <a:xfrm>
              <a:off x="8387654" y="4025025"/>
              <a:ext cx="306000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Rechteck 199"/>
            <p:cNvSpPr/>
            <p:nvPr/>
          </p:nvSpPr>
          <p:spPr>
            <a:xfrm>
              <a:off x="10697091" y="3947302"/>
              <a:ext cx="590034" cy="15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6" name="Freeform 97">
              <a:extLst>
                <a:ext uri="{FF2B5EF4-FFF2-40B4-BE49-F238E27FC236}">
                  <a16:creationId xmlns:a16="http://schemas.microsoft.com/office/drawing/2014/main" id="{6A95FBB2-35A1-40A0-9590-D0E26DC8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2819" y="3687971"/>
              <a:ext cx="447156" cy="383730"/>
            </a:xfrm>
            <a:custGeom>
              <a:avLst/>
              <a:gdLst>
                <a:gd name="T0" fmla="*/ 230 w 497"/>
                <a:gd name="T1" fmla="*/ 231 h 426"/>
                <a:gd name="T2" fmla="*/ 230 w 497"/>
                <a:gd name="T3" fmla="*/ 231 h 426"/>
                <a:gd name="T4" fmla="*/ 274 w 497"/>
                <a:gd name="T5" fmla="*/ 231 h 426"/>
                <a:gd name="T6" fmla="*/ 274 w 497"/>
                <a:gd name="T7" fmla="*/ 275 h 426"/>
                <a:gd name="T8" fmla="*/ 496 w 497"/>
                <a:gd name="T9" fmla="*/ 275 h 426"/>
                <a:gd name="T10" fmla="*/ 487 w 497"/>
                <a:gd name="T11" fmla="*/ 133 h 426"/>
                <a:gd name="T12" fmla="*/ 443 w 497"/>
                <a:gd name="T13" fmla="*/ 80 h 426"/>
                <a:gd name="T14" fmla="*/ 363 w 497"/>
                <a:gd name="T15" fmla="*/ 80 h 426"/>
                <a:gd name="T16" fmla="*/ 337 w 497"/>
                <a:gd name="T17" fmla="*/ 27 h 426"/>
                <a:gd name="T18" fmla="*/ 300 w 497"/>
                <a:gd name="T19" fmla="*/ 0 h 426"/>
                <a:gd name="T20" fmla="*/ 194 w 497"/>
                <a:gd name="T21" fmla="*/ 0 h 426"/>
                <a:gd name="T22" fmla="*/ 168 w 497"/>
                <a:gd name="T23" fmla="*/ 27 h 426"/>
                <a:gd name="T24" fmla="*/ 133 w 497"/>
                <a:gd name="T25" fmla="*/ 80 h 426"/>
                <a:gd name="T26" fmla="*/ 53 w 497"/>
                <a:gd name="T27" fmla="*/ 80 h 426"/>
                <a:gd name="T28" fmla="*/ 9 w 497"/>
                <a:gd name="T29" fmla="*/ 133 h 426"/>
                <a:gd name="T30" fmla="*/ 0 w 497"/>
                <a:gd name="T31" fmla="*/ 275 h 426"/>
                <a:gd name="T32" fmla="*/ 230 w 497"/>
                <a:gd name="T33" fmla="*/ 275 h 426"/>
                <a:gd name="T34" fmla="*/ 230 w 497"/>
                <a:gd name="T35" fmla="*/ 231 h 426"/>
                <a:gd name="T36" fmla="*/ 186 w 497"/>
                <a:gd name="T37" fmla="*/ 53 h 426"/>
                <a:gd name="T38" fmla="*/ 186 w 497"/>
                <a:gd name="T39" fmla="*/ 53 h 426"/>
                <a:gd name="T40" fmla="*/ 212 w 497"/>
                <a:gd name="T41" fmla="*/ 36 h 426"/>
                <a:gd name="T42" fmla="*/ 284 w 497"/>
                <a:gd name="T43" fmla="*/ 36 h 426"/>
                <a:gd name="T44" fmla="*/ 309 w 497"/>
                <a:gd name="T45" fmla="*/ 53 h 426"/>
                <a:gd name="T46" fmla="*/ 319 w 497"/>
                <a:gd name="T47" fmla="*/ 80 h 426"/>
                <a:gd name="T48" fmla="*/ 177 w 497"/>
                <a:gd name="T49" fmla="*/ 80 h 426"/>
                <a:gd name="T50" fmla="*/ 186 w 497"/>
                <a:gd name="T51" fmla="*/ 53 h 426"/>
                <a:gd name="T52" fmla="*/ 274 w 497"/>
                <a:gd name="T53" fmla="*/ 355 h 426"/>
                <a:gd name="T54" fmla="*/ 274 w 497"/>
                <a:gd name="T55" fmla="*/ 355 h 426"/>
                <a:gd name="T56" fmla="*/ 230 w 497"/>
                <a:gd name="T57" fmla="*/ 355 h 426"/>
                <a:gd name="T58" fmla="*/ 230 w 497"/>
                <a:gd name="T59" fmla="*/ 302 h 426"/>
                <a:gd name="T60" fmla="*/ 9 w 497"/>
                <a:gd name="T61" fmla="*/ 302 h 426"/>
                <a:gd name="T62" fmla="*/ 17 w 497"/>
                <a:gd name="T63" fmla="*/ 381 h 426"/>
                <a:gd name="T64" fmla="*/ 62 w 497"/>
                <a:gd name="T65" fmla="*/ 425 h 426"/>
                <a:gd name="T66" fmla="*/ 434 w 497"/>
                <a:gd name="T67" fmla="*/ 425 h 426"/>
                <a:gd name="T68" fmla="*/ 478 w 497"/>
                <a:gd name="T69" fmla="*/ 381 h 426"/>
                <a:gd name="T70" fmla="*/ 487 w 497"/>
                <a:gd name="T71" fmla="*/ 302 h 426"/>
                <a:gd name="T72" fmla="*/ 274 w 497"/>
                <a:gd name="T73" fmla="*/ 302 h 426"/>
                <a:gd name="T74" fmla="*/ 274 w 497"/>
                <a:gd name="T75" fmla="*/ 35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8311480" y="4591531"/>
            <a:ext cx="3620108" cy="925701"/>
            <a:chOff x="8311480" y="4951571"/>
            <a:chExt cx="3136174" cy="925701"/>
          </a:xfrm>
        </p:grpSpPr>
        <p:sp>
          <p:nvSpPr>
            <p:cNvPr id="203" name="Rechteck 202"/>
            <p:cNvSpPr/>
            <p:nvPr/>
          </p:nvSpPr>
          <p:spPr>
            <a:xfrm>
              <a:off x="8318042" y="4951571"/>
              <a:ext cx="17083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3600" kern="0">
                  <a:solidFill>
                    <a:schemeClr val="accent5"/>
                  </a:solidFill>
                </a:rPr>
                <a:t>~ </a:t>
              </a:r>
              <a:r>
                <a:rPr lang="de-DE" sz="3600" kern="0" spc="300">
                  <a:solidFill>
                    <a:schemeClr val="accent5"/>
                  </a:solidFill>
                </a:rPr>
                <a:t>14</a:t>
              </a:r>
              <a:r>
                <a:rPr lang="de-DE" sz="3600" kern="0">
                  <a:solidFill>
                    <a:schemeClr val="accent5"/>
                  </a:solidFill>
                </a:rPr>
                <a:t> </a:t>
              </a:r>
              <a:r>
                <a:rPr lang="de-DE" sz="2000" kern="0" dirty="0">
                  <a:solidFill>
                    <a:schemeClr val="accent5"/>
                  </a:solidFill>
                </a:rPr>
                <a:t>Mrd. € </a:t>
              </a:r>
              <a:endParaRPr lang="de-DE" sz="3600" dirty="0">
                <a:solidFill>
                  <a:schemeClr val="accent5"/>
                </a:solidFill>
              </a:endParaRP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8311480" y="5569495"/>
              <a:ext cx="6880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kern="0" dirty="0"/>
                <a:t>Invest</a:t>
              </a:r>
              <a:endParaRPr lang="de-DE" sz="1400" dirty="0"/>
            </a:p>
          </p:txBody>
        </p:sp>
        <p:cxnSp>
          <p:nvCxnSpPr>
            <p:cNvPr id="205" name="Gerader Verbinder 204"/>
            <p:cNvCxnSpPr/>
            <p:nvPr/>
          </p:nvCxnSpPr>
          <p:spPr>
            <a:xfrm>
              <a:off x="8387654" y="5539576"/>
              <a:ext cx="3060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hteck 205"/>
            <p:cNvSpPr/>
            <p:nvPr/>
          </p:nvSpPr>
          <p:spPr>
            <a:xfrm>
              <a:off x="10697091" y="5461853"/>
              <a:ext cx="590034" cy="158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8" name="Freeform 75">
              <a:extLst>
                <a:ext uri="{FF2B5EF4-FFF2-40B4-BE49-F238E27FC236}">
                  <a16:creationId xmlns:a16="http://schemas.microsoft.com/office/drawing/2014/main" id="{379C32E8-3061-45E6-A1FE-81AE7EFBD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6605" y="5245470"/>
              <a:ext cx="418636" cy="354466"/>
            </a:xfrm>
            <a:custGeom>
              <a:avLst/>
              <a:gdLst>
                <a:gd name="T0" fmla="*/ 2147483646 w 602"/>
                <a:gd name="T1" fmla="*/ 2147483646 h 510"/>
                <a:gd name="T2" fmla="*/ 2147483646 w 602"/>
                <a:gd name="T3" fmla="*/ 2147483646 h 510"/>
                <a:gd name="T4" fmla="*/ 2147483646 w 602"/>
                <a:gd name="T5" fmla="*/ 2147483646 h 510"/>
                <a:gd name="T6" fmla="*/ 0 w 602"/>
                <a:gd name="T7" fmla="*/ 2147483646 h 510"/>
                <a:gd name="T8" fmla="*/ 0 w 602"/>
                <a:gd name="T9" fmla="*/ 2147483646 h 510"/>
                <a:gd name="T10" fmla="*/ 2147483646 w 602"/>
                <a:gd name="T11" fmla="*/ 0 h 510"/>
                <a:gd name="T12" fmla="*/ 2147483646 w 602"/>
                <a:gd name="T13" fmla="*/ 2147483646 h 510"/>
                <a:gd name="T14" fmla="*/ 2147483646 w 602"/>
                <a:gd name="T15" fmla="*/ 2147483646 h 510"/>
                <a:gd name="T16" fmla="*/ 2147483646 w 602"/>
                <a:gd name="T17" fmla="*/ 2147483646 h 510"/>
                <a:gd name="T18" fmla="*/ 2147483646 w 602"/>
                <a:gd name="T19" fmla="*/ 2147483646 h 510"/>
                <a:gd name="T20" fmla="*/ 2147483646 w 602"/>
                <a:gd name="T21" fmla="*/ 2147483646 h 510"/>
                <a:gd name="T22" fmla="*/ 2147483646 w 602"/>
                <a:gd name="T23" fmla="*/ 2147483646 h 510"/>
                <a:gd name="T24" fmla="*/ 2147483646 w 602"/>
                <a:gd name="T25" fmla="*/ 2147483646 h 510"/>
                <a:gd name="T26" fmla="*/ 2147483646 w 602"/>
                <a:gd name="T27" fmla="*/ 2147483646 h 510"/>
                <a:gd name="T28" fmla="*/ 2147483646 w 602"/>
                <a:gd name="T29" fmla="*/ 2147483646 h 510"/>
                <a:gd name="T30" fmla="*/ 2147483646 w 602"/>
                <a:gd name="T31" fmla="*/ 2147483646 h 510"/>
                <a:gd name="T32" fmla="*/ 2147483646 w 602"/>
                <a:gd name="T33" fmla="*/ 2147483646 h 510"/>
                <a:gd name="T34" fmla="*/ 2147483646 w 602"/>
                <a:gd name="T35" fmla="*/ 2147483646 h 510"/>
                <a:gd name="T36" fmla="*/ 2147483646 w 602"/>
                <a:gd name="T37" fmla="*/ 2147483646 h 510"/>
                <a:gd name="T38" fmla="*/ 2147483646 w 602"/>
                <a:gd name="T39" fmla="*/ 2147483646 h 510"/>
                <a:gd name="T40" fmla="*/ 2147483646 w 602"/>
                <a:gd name="T41" fmla="*/ 2147483646 h 510"/>
                <a:gd name="T42" fmla="*/ 2147483646 w 602"/>
                <a:gd name="T43" fmla="*/ 2147483646 h 510"/>
                <a:gd name="T44" fmla="*/ 2147483646 w 602"/>
                <a:gd name="T45" fmla="*/ 2147483646 h 510"/>
                <a:gd name="T46" fmla="*/ 2147483646 w 602"/>
                <a:gd name="T47" fmla="*/ 2147483646 h 510"/>
                <a:gd name="T48" fmla="*/ 2147483646 w 602"/>
                <a:gd name="T49" fmla="*/ 2147483646 h 510"/>
                <a:gd name="T50" fmla="*/ 2147483646 w 602"/>
                <a:gd name="T51" fmla="*/ 2147483646 h 510"/>
                <a:gd name="T52" fmla="*/ 2147483646 w 602"/>
                <a:gd name="T53" fmla="*/ 2147483646 h 510"/>
                <a:gd name="T54" fmla="*/ 2147483646 w 602"/>
                <a:gd name="T55" fmla="*/ 2147483646 h 510"/>
                <a:gd name="T56" fmla="*/ 2147483646 w 602"/>
                <a:gd name="T57" fmla="*/ 2147483646 h 510"/>
                <a:gd name="T58" fmla="*/ 2147483646 w 602"/>
                <a:gd name="T59" fmla="*/ 2147483646 h 510"/>
                <a:gd name="T60" fmla="*/ 2147483646 w 602"/>
                <a:gd name="T61" fmla="*/ 2147483646 h 510"/>
                <a:gd name="T62" fmla="*/ 2147483646 w 602"/>
                <a:gd name="T63" fmla="*/ 2147483646 h 510"/>
                <a:gd name="T64" fmla="*/ 2147483646 w 602"/>
                <a:gd name="T65" fmla="*/ 2147483646 h 510"/>
                <a:gd name="T66" fmla="*/ 2147483646 w 602"/>
                <a:gd name="T67" fmla="*/ 2147483646 h 510"/>
                <a:gd name="T68" fmla="*/ 2147483646 w 602"/>
                <a:gd name="T69" fmla="*/ 2147483646 h 510"/>
                <a:gd name="T70" fmla="*/ 2147483646 w 602"/>
                <a:gd name="T71" fmla="*/ 2147483646 h 510"/>
                <a:gd name="T72" fmla="*/ 2147483646 w 602"/>
                <a:gd name="T73" fmla="*/ 2147483646 h 510"/>
                <a:gd name="T74" fmla="*/ 2147483646 w 602"/>
                <a:gd name="T75" fmla="*/ 2147483646 h 510"/>
                <a:gd name="T76" fmla="*/ 2147483646 w 602"/>
                <a:gd name="T77" fmla="*/ 2147483646 h 510"/>
                <a:gd name="T78" fmla="*/ 2147483646 w 602"/>
                <a:gd name="T79" fmla="*/ 2147483646 h 510"/>
                <a:gd name="T80" fmla="*/ 2147483646 w 602"/>
                <a:gd name="T81" fmla="*/ 2147483646 h 510"/>
                <a:gd name="T82" fmla="*/ 2147483646 w 602"/>
                <a:gd name="T83" fmla="*/ 2147483646 h 510"/>
                <a:gd name="T84" fmla="*/ 2147483646 w 602"/>
                <a:gd name="T85" fmla="*/ 2147483646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209" name="Rechteck 208"/>
          <p:cNvSpPr/>
          <p:nvPr/>
        </p:nvSpPr>
        <p:spPr>
          <a:xfrm>
            <a:off x="4989924" y="5521367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 dirty="0">
                <a:solidFill>
                  <a:srgbClr val="FFFFFF">
                    <a:alpha val="0"/>
                  </a:srgbClr>
                </a:solidFill>
              </a:rPr>
              <a:t>overall_1_132077573883183115 columns_1_132077573883183115 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615596" y="5757768"/>
            <a:ext cx="1180504" cy="129118"/>
          </a:xfrm>
          <a:prstGeom prst="rect">
            <a:avLst/>
          </a:prstGeom>
        </p:spPr>
      </p:pic>
      <p:sp>
        <p:nvSpPr>
          <p:cNvPr id="114" name="Rechteck 113"/>
          <p:cNvSpPr/>
          <p:nvPr/>
        </p:nvSpPr>
        <p:spPr>
          <a:xfrm>
            <a:off x="6409286" y="5521367"/>
            <a:ext cx="1275362" cy="6058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02" y="1992297"/>
            <a:ext cx="1230207" cy="16560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48" y="4912593"/>
            <a:ext cx="1044000" cy="36075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524967" y="5613553"/>
            <a:ext cx="1044000" cy="433223"/>
          </a:xfrm>
          <a:prstGeom prst="rect">
            <a:avLst/>
          </a:prstGeom>
        </p:spPr>
      </p:pic>
      <p:pic>
        <p:nvPicPr>
          <p:cNvPr id="45185" name="Picture 129" descr="Logo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9" y="4794059"/>
            <a:ext cx="1139814" cy="2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36AAB80-3301-3850-5BB7-C650AA0FD39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023985" y="5741915"/>
            <a:ext cx="1192690" cy="1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2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340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Thüringer Schwerpunktbranchen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Basierend auf dem Umsatz</a:t>
            </a:r>
          </a:p>
        </p:txBody>
      </p:sp>
      <p:sp>
        <p:nvSpPr>
          <p:cNvPr id="31" name="Rechteck 30"/>
          <p:cNvSpPr/>
          <p:nvPr/>
        </p:nvSpPr>
        <p:spPr>
          <a:xfrm>
            <a:off x="731838" y="6566824"/>
            <a:ext cx="1015200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de-DE" sz="1000" dirty="0">
                <a:solidFill>
                  <a:srgbClr val="445469"/>
                </a:solidFill>
                <a:latin typeface="Fira Sans" panose="020B0503050000020004" pitchFamily="34" charset="0"/>
              </a:rPr>
              <a:t>Quelle: Eigene Berechnungen basierend auf Daten des Thüringer Landesamtes für Statistik (TLS) vom </a:t>
            </a:r>
            <a:r>
              <a:rPr lang="de-DE" sz="1000">
                <a:solidFill>
                  <a:srgbClr val="445469"/>
                </a:solidFill>
                <a:latin typeface="Fira Sans" panose="020B0503050000020004" pitchFamily="34" charset="0"/>
              </a:rPr>
              <a:t>Juli 2023</a:t>
            </a:r>
            <a:endParaRPr lang="de-DE" sz="1000" dirty="0">
              <a:solidFill>
                <a:srgbClr val="445469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1" name="Diagramm 10"/>
          <p:cNvGraphicFramePr/>
          <p:nvPr/>
        </p:nvGraphicFramePr>
        <p:xfrm>
          <a:off x="731838" y="1801116"/>
          <a:ext cx="10728325" cy="433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8150378" y="2620225"/>
            <a:ext cx="1578958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de-DE" sz="1400" dirty="0"/>
              <a:t>Maschinenbau und</a:t>
            </a:r>
            <a:br>
              <a:rPr lang="de-DE" sz="1400" dirty="0"/>
            </a:br>
            <a:r>
              <a:rPr lang="de-DE" sz="1400" dirty="0"/>
              <a:t>Automobilindustrie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8451861" y="4391874"/>
            <a:ext cx="2909451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de-DE" sz="1400" dirty="0"/>
              <a:t>Metallerzeugung, -bearbeitung und</a:t>
            </a:r>
            <a:br>
              <a:rPr lang="de-DE" sz="1400" dirty="0"/>
            </a:br>
            <a:r>
              <a:rPr lang="de-DE" sz="1400" dirty="0"/>
              <a:t>Herstellung von Metallerzeugnissen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267516" y="5656200"/>
            <a:ext cx="2579232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de-DE" sz="1400" dirty="0"/>
              <a:t>Elektronik, Optik, Feinmechanik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950892" y="5013176"/>
            <a:ext cx="1998945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1400" dirty="0"/>
              <a:t>Nahrungsmittelindustrie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087766" y="4018380"/>
            <a:ext cx="1570943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1400" dirty="0"/>
              <a:t>Gummi- und</a:t>
            </a:r>
            <a:br>
              <a:rPr lang="de-DE" sz="1400" dirty="0"/>
            </a:br>
            <a:r>
              <a:rPr lang="de-DE" sz="1400" dirty="0"/>
              <a:t>Kunststoffindustrie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104849" y="3371316"/>
            <a:ext cx="2547172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1400" dirty="0"/>
              <a:t>Holz, Papier und Druckgewerbe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388647" y="2577025"/>
            <a:ext cx="2600071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1400" dirty="0"/>
              <a:t>Glas, Keramik, Verarbeitung von</a:t>
            </a:r>
            <a:br>
              <a:rPr lang="de-DE" sz="1400" dirty="0"/>
            </a:br>
            <a:r>
              <a:rPr lang="de-DE" sz="1400" dirty="0"/>
              <a:t>nichtmetallischen Mineralien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035559" y="2056080"/>
            <a:ext cx="580288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1400" dirty="0"/>
              <a:t>Andere</a:t>
            </a:r>
          </a:p>
        </p:txBody>
      </p:sp>
      <p:cxnSp>
        <p:nvCxnSpPr>
          <p:cNvPr id="14" name="Gerader Verbinder 13"/>
          <p:cNvCxnSpPr/>
          <p:nvPr/>
        </p:nvCxnSpPr>
        <p:spPr>
          <a:xfrm>
            <a:off x="7541232" y="2835668"/>
            <a:ext cx="5216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>
            <a:off x="7800039" y="4607318"/>
            <a:ext cx="5216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6598443" y="5666288"/>
            <a:ext cx="600075" cy="982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914400 w 1005840"/>
              <a:gd name="connsiteY0" fmla="*/ 0 h 914400"/>
              <a:gd name="connsiteX1" fmla="*/ 914400 w 1005840"/>
              <a:gd name="connsiteY1" fmla="*/ 914400 h 914400"/>
              <a:gd name="connsiteX2" fmla="*/ 0 w 1005840"/>
              <a:gd name="connsiteY2" fmla="*/ 914400 h 914400"/>
              <a:gd name="connsiteX3" fmla="*/ 0 w 1005840"/>
              <a:gd name="connsiteY3" fmla="*/ 0 h 914400"/>
              <a:gd name="connsiteX4" fmla="*/ 1005840 w 1005840"/>
              <a:gd name="connsiteY4" fmla="*/ 91440 h 914400"/>
              <a:gd name="connsiteX0" fmla="*/ 914400 w 914400"/>
              <a:gd name="connsiteY0" fmla="*/ 0 h 914400"/>
              <a:gd name="connsiteX1" fmla="*/ 914400 w 914400"/>
              <a:gd name="connsiteY1" fmla="*/ 91440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914400 w 914400"/>
              <a:gd name="connsiteY0" fmla="*/ 914400 h 914400"/>
              <a:gd name="connsiteX1" fmla="*/ 0 w 914400"/>
              <a:gd name="connsiteY1" fmla="*/ 914400 h 914400"/>
              <a:gd name="connsiteX2" fmla="*/ 0 w 914400"/>
              <a:gd name="connsiteY2" fmla="*/ 0 h 914400"/>
              <a:gd name="connsiteX0" fmla="*/ 1384661 w 1384661"/>
              <a:gd name="connsiteY0" fmla="*/ 204739 h 204739"/>
              <a:gd name="connsiteX1" fmla="*/ 470261 w 1384661"/>
              <a:gd name="connsiteY1" fmla="*/ 204739 h 204739"/>
              <a:gd name="connsiteX2" fmla="*/ 0 w 1384661"/>
              <a:gd name="connsiteY2" fmla="*/ 0 h 2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661" h="204739">
                <a:moveTo>
                  <a:pt x="1384661" y="204739"/>
                </a:moveTo>
                <a:lnTo>
                  <a:pt x="470261" y="204739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49" name="Gerader Verbinder 48"/>
          <p:cNvCxnSpPr/>
          <p:nvPr/>
        </p:nvCxnSpPr>
        <p:spPr>
          <a:xfrm>
            <a:off x="4089688" y="5120898"/>
            <a:ext cx="5216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>
            <a:off x="3759145" y="4233823"/>
            <a:ext cx="5216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3759145" y="3479038"/>
            <a:ext cx="5216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15"/>
          <p:cNvSpPr/>
          <p:nvPr/>
        </p:nvSpPr>
        <p:spPr>
          <a:xfrm flipH="1" flipV="1">
            <a:off x="4060506" y="2787342"/>
            <a:ext cx="600075" cy="982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914400 w 1005840"/>
              <a:gd name="connsiteY0" fmla="*/ 0 h 914400"/>
              <a:gd name="connsiteX1" fmla="*/ 914400 w 1005840"/>
              <a:gd name="connsiteY1" fmla="*/ 914400 h 914400"/>
              <a:gd name="connsiteX2" fmla="*/ 0 w 1005840"/>
              <a:gd name="connsiteY2" fmla="*/ 914400 h 914400"/>
              <a:gd name="connsiteX3" fmla="*/ 0 w 1005840"/>
              <a:gd name="connsiteY3" fmla="*/ 0 h 914400"/>
              <a:gd name="connsiteX4" fmla="*/ 1005840 w 1005840"/>
              <a:gd name="connsiteY4" fmla="*/ 91440 h 914400"/>
              <a:gd name="connsiteX0" fmla="*/ 914400 w 914400"/>
              <a:gd name="connsiteY0" fmla="*/ 0 h 914400"/>
              <a:gd name="connsiteX1" fmla="*/ 914400 w 914400"/>
              <a:gd name="connsiteY1" fmla="*/ 91440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914400 w 914400"/>
              <a:gd name="connsiteY0" fmla="*/ 914400 h 914400"/>
              <a:gd name="connsiteX1" fmla="*/ 0 w 914400"/>
              <a:gd name="connsiteY1" fmla="*/ 914400 h 914400"/>
              <a:gd name="connsiteX2" fmla="*/ 0 w 914400"/>
              <a:gd name="connsiteY2" fmla="*/ 0 h 914400"/>
              <a:gd name="connsiteX0" fmla="*/ 1384661 w 1384661"/>
              <a:gd name="connsiteY0" fmla="*/ 204739 h 204739"/>
              <a:gd name="connsiteX1" fmla="*/ 470261 w 1384661"/>
              <a:gd name="connsiteY1" fmla="*/ 204739 h 204739"/>
              <a:gd name="connsiteX2" fmla="*/ 0 w 1384661"/>
              <a:gd name="connsiteY2" fmla="*/ 0 h 2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661" h="204739">
                <a:moveTo>
                  <a:pt x="1384661" y="204739"/>
                </a:moveTo>
                <a:lnTo>
                  <a:pt x="470261" y="204739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hteck 15"/>
          <p:cNvSpPr/>
          <p:nvPr/>
        </p:nvSpPr>
        <p:spPr>
          <a:xfrm flipH="1" flipV="1">
            <a:off x="4727848" y="2171604"/>
            <a:ext cx="692861" cy="1490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914400 w 1005840"/>
              <a:gd name="connsiteY0" fmla="*/ 0 h 914400"/>
              <a:gd name="connsiteX1" fmla="*/ 914400 w 1005840"/>
              <a:gd name="connsiteY1" fmla="*/ 914400 h 914400"/>
              <a:gd name="connsiteX2" fmla="*/ 0 w 1005840"/>
              <a:gd name="connsiteY2" fmla="*/ 914400 h 914400"/>
              <a:gd name="connsiteX3" fmla="*/ 0 w 1005840"/>
              <a:gd name="connsiteY3" fmla="*/ 0 h 914400"/>
              <a:gd name="connsiteX4" fmla="*/ 1005840 w 1005840"/>
              <a:gd name="connsiteY4" fmla="*/ 91440 h 914400"/>
              <a:gd name="connsiteX0" fmla="*/ 914400 w 914400"/>
              <a:gd name="connsiteY0" fmla="*/ 0 h 914400"/>
              <a:gd name="connsiteX1" fmla="*/ 914400 w 914400"/>
              <a:gd name="connsiteY1" fmla="*/ 91440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914400 w 914400"/>
              <a:gd name="connsiteY0" fmla="*/ 914400 h 914400"/>
              <a:gd name="connsiteX1" fmla="*/ 0 w 914400"/>
              <a:gd name="connsiteY1" fmla="*/ 914400 h 914400"/>
              <a:gd name="connsiteX2" fmla="*/ 0 w 914400"/>
              <a:gd name="connsiteY2" fmla="*/ 0 h 914400"/>
              <a:gd name="connsiteX0" fmla="*/ 1384661 w 1384661"/>
              <a:gd name="connsiteY0" fmla="*/ 204739 h 204739"/>
              <a:gd name="connsiteX1" fmla="*/ 470261 w 1384661"/>
              <a:gd name="connsiteY1" fmla="*/ 204739 h 204739"/>
              <a:gd name="connsiteX2" fmla="*/ 0 w 1384661"/>
              <a:gd name="connsiteY2" fmla="*/ 0 h 204739"/>
              <a:gd name="connsiteX0" fmla="*/ 1186852 w 1186852"/>
              <a:gd name="connsiteY0" fmla="*/ 310610 h 310610"/>
              <a:gd name="connsiteX1" fmla="*/ 272452 w 1186852"/>
              <a:gd name="connsiteY1" fmla="*/ 310610 h 310610"/>
              <a:gd name="connsiteX2" fmla="*/ 0 w 1186852"/>
              <a:gd name="connsiteY2" fmla="*/ 0 h 3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6852" h="310610">
                <a:moveTo>
                  <a:pt x="1186852" y="310610"/>
                </a:moveTo>
                <a:lnTo>
                  <a:pt x="272452" y="310610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Freeform 64">
            <a:extLst>
              <a:ext uri="{FF2B5EF4-FFF2-40B4-BE49-F238E27FC236}">
                <a16:creationId xmlns:a16="http://schemas.microsoft.com/office/drawing/2014/main" id="{C40287F5-1709-472D-ABA5-382339429EB7}"/>
              </a:ext>
            </a:extLst>
          </p:cNvPr>
          <p:cNvSpPr>
            <a:spLocks noEditPoints="1"/>
          </p:cNvSpPr>
          <p:nvPr/>
        </p:nvSpPr>
        <p:spPr bwMode="auto">
          <a:xfrm>
            <a:off x="5480924" y="3431385"/>
            <a:ext cx="1238376" cy="1030746"/>
          </a:xfrm>
          <a:custGeom>
            <a:avLst/>
            <a:gdLst>
              <a:gd name="T0" fmla="*/ 2147483646 w 77"/>
              <a:gd name="T1" fmla="*/ 2147483646 h 64"/>
              <a:gd name="T2" fmla="*/ 2147483646 w 77"/>
              <a:gd name="T3" fmla="*/ 2147483646 h 64"/>
              <a:gd name="T4" fmla="*/ 2147483646 w 77"/>
              <a:gd name="T5" fmla="*/ 2147483646 h 64"/>
              <a:gd name="T6" fmla="*/ 2147483646 w 77"/>
              <a:gd name="T7" fmla="*/ 2147483646 h 64"/>
              <a:gd name="T8" fmla="*/ 2147483646 w 77"/>
              <a:gd name="T9" fmla="*/ 2147483646 h 64"/>
              <a:gd name="T10" fmla="*/ 2147483646 w 77"/>
              <a:gd name="T11" fmla="*/ 2147483646 h 64"/>
              <a:gd name="T12" fmla="*/ 2147483646 w 77"/>
              <a:gd name="T13" fmla="*/ 2147483646 h 64"/>
              <a:gd name="T14" fmla="*/ 2147483646 w 77"/>
              <a:gd name="T15" fmla="*/ 2147483646 h 64"/>
              <a:gd name="T16" fmla="*/ 2147483646 w 77"/>
              <a:gd name="T17" fmla="*/ 2147483646 h 64"/>
              <a:gd name="T18" fmla="*/ 2147483646 w 77"/>
              <a:gd name="T19" fmla="*/ 2147483646 h 64"/>
              <a:gd name="T20" fmla="*/ 2147483646 w 77"/>
              <a:gd name="T21" fmla="*/ 2147483646 h 64"/>
              <a:gd name="T22" fmla="*/ 2147483646 w 77"/>
              <a:gd name="T23" fmla="*/ 2147483646 h 64"/>
              <a:gd name="T24" fmla="*/ 0 w 77"/>
              <a:gd name="T25" fmla="*/ 2147483646 h 64"/>
              <a:gd name="T26" fmla="*/ 0 w 77"/>
              <a:gd name="T27" fmla="*/ 2147483646 h 64"/>
              <a:gd name="T28" fmla="*/ 2147483646 w 77"/>
              <a:gd name="T29" fmla="*/ 2147483646 h 64"/>
              <a:gd name="T30" fmla="*/ 2147483646 w 77"/>
              <a:gd name="T31" fmla="*/ 2147483646 h 64"/>
              <a:gd name="T32" fmla="*/ 2147483646 w 77"/>
              <a:gd name="T33" fmla="*/ 2147483646 h 64"/>
              <a:gd name="T34" fmla="*/ 2147483646 w 77"/>
              <a:gd name="T35" fmla="*/ 2147483646 h 64"/>
              <a:gd name="T36" fmla="*/ 2147483646 w 77"/>
              <a:gd name="T37" fmla="*/ 0 h 64"/>
              <a:gd name="T38" fmla="*/ 2147483646 w 77"/>
              <a:gd name="T39" fmla="*/ 0 h 64"/>
              <a:gd name="T40" fmla="*/ 2147483646 w 77"/>
              <a:gd name="T41" fmla="*/ 0 h 64"/>
              <a:gd name="T42" fmla="*/ 2147483646 w 77"/>
              <a:gd name="T43" fmla="*/ 2147483646 h 64"/>
              <a:gd name="T44" fmla="*/ 2147483646 w 77"/>
              <a:gd name="T45" fmla="*/ 2147483646 h 64"/>
              <a:gd name="T46" fmla="*/ 2147483646 w 77"/>
              <a:gd name="T47" fmla="*/ 2147483646 h 64"/>
              <a:gd name="T48" fmla="*/ 2147483646 w 77"/>
              <a:gd name="T49" fmla="*/ 2147483646 h 64"/>
              <a:gd name="T50" fmla="*/ 2147483646 w 77"/>
              <a:gd name="T51" fmla="*/ 2147483646 h 64"/>
              <a:gd name="T52" fmla="*/ 2147483646 w 77"/>
              <a:gd name="T53" fmla="*/ 2147483646 h 64"/>
              <a:gd name="T54" fmla="*/ 2147483646 w 77"/>
              <a:gd name="T55" fmla="*/ 2147483646 h 64"/>
              <a:gd name="T56" fmla="*/ 2147483646 w 77"/>
              <a:gd name="T57" fmla="*/ 2147483646 h 64"/>
              <a:gd name="T58" fmla="*/ 2147483646 w 77"/>
              <a:gd name="T59" fmla="*/ 2147483646 h 64"/>
              <a:gd name="T60" fmla="*/ 2147483646 w 77"/>
              <a:gd name="T61" fmla="*/ 2147483646 h 64"/>
              <a:gd name="T62" fmla="*/ 2147483646 w 77"/>
              <a:gd name="T63" fmla="*/ 2147483646 h 64"/>
              <a:gd name="T64" fmla="*/ 2147483646 w 77"/>
              <a:gd name="T65" fmla="*/ 2147483646 h 64"/>
              <a:gd name="T66" fmla="*/ 2147483646 w 77"/>
              <a:gd name="T67" fmla="*/ 2147483646 h 64"/>
              <a:gd name="T68" fmla="*/ 2147483646 w 77"/>
              <a:gd name="T69" fmla="*/ 2147483646 h 64"/>
              <a:gd name="T70" fmla="*/ 2147483646 w 77"/>
              <a:gd name="T71" fmla="*/ 2147483646 h 64"/>
              <a:gd name="T72" fmla="*/ 2147483646 w 77"/>
              <a:gd name="T73" fmla="*/ 2147483646 h 64"/>
              <a:gd name="T74" fmla="*/ 2147483646 w 77"/>
              <a:gd name="T75" fmla="*/ 2147483646 h 64"/>
              <a:gd name="T76" fmla="*/ 2147483646 w 77"/>
              <a:gd name="T77" fmla="*/ 2147483646 h 64"/>
              <a:gd name="T78" fmla="*/ 2147483646 w 77"/>
              <a:gd name="T79" fmla="*/ 2147483646 h 64"/>
              <a:gd name="T80" fmla="*/ 2147483646 w 77"/>
              <a:gd name="T81" fmla="*/ 2147483646 h 64"/>
              <a:gd name="T82" fmla="*/ 2147483646 w 77"/>
              <a:gd name="T83" fmla="*/ 2147483646 h 64"/>
              <a:gd name="T84" fmla="*/ 2147483646 w 77"/>
              <a:gd name="T85" fmla="*/ 2147483646 h 64"/>
              <a:gd name="T86" fmla="*/ 2147483646 w 77"/>
              <a:gd name="T87" fmla="*/ 2147483646 h 64"/>
              <a:gd name="T88" fmla="*/ 2147483646 w 77"/>
              <a:gd name="T89" fmla="*/ 2147483646 h 64"/>
              <a:gd name="T90" fmla="*/ 2147483646 w 77"/>
              <a:gd name="T91" fmla="*/ 2147483646 h 64"/>
              <a:gd name="T92" fmla="*/ 2147483646 w 77"/>
              <a:gd name="T93" fmla="*/ 2147483646 h 64"/>
              <a:gd name="T94" fmla="*/ 2147483646 w 77"/>
              <a:gd name="T95" fmla="*/ 2147483646 h 64"/>
              <a:gd name="T96" fmla="*/ 2147483646 w 77"/>
              <a:gd name="T97" fmla="*/ 2147483646 h 64"/>
              <a:gd name="T98" fmla="*/ 2147483646 w 77"/>
              <a:gd name="T99" fmla="*/ 2147483646 h 64"/>
              <a:gd name="T100" fmla="*/ 2147483646 w 77"/>
              <a:gd name="T101" fmla="*/ 2147483646 h 64"/>
              <a:gd name="T102" fmla="*/ 2147483646 w 77"/>
              <a:gd name="T103" fmla="*/ 2147483646 h 64"/>
              <a:gd name="T104" fmla="*/ 2147483646 w 77"/>
              <a:gd name="T105" fmla="*/ 2147483646 h 64"/>
              <a:gd name="T106" fmla="*/ 2147483646 w 77"/>
              <a:gd name="T107" fmla="*/ 2147483646 h 64"/>
              <a:gd name="T108" fmla="*/ 2147483646 w 77"/>
              <a:gd name="T109" fmla="*/ 2147483646 h 64"/>
              <a:gd name="T110" fmla="*/ 2147483646 w 77"/>
              <a:gd name="T111" fmla="*/ 2147483646 h 64"/>
              <a:gd name="T112" fmla="*/ 2147483646 w 77"/>
              <a:gd name="T113" fmla="*/ 2147483646 h 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9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 dirty="0">
                <a:solidFill>
                  <a:srgbClr val="FFFFFF">
                    <a:alpha val="0"/>
                  </a:srgbClr>
                </a:solidFill>
              </a:rPr>
              <a:t>overall_1_132077574486944061 columns_1_132077574486944061 </a:t>
            </a:r>
          </a:p>
        </p:txBody>
      </p:sp>
    </p:spTree>
    <p:extLst>
      <p:ext uri="{BB962C8B-B14F-4D97-AF65-F5344CB8AC3E}">
        <p14:creationId xmlns:p14="http://schemas.microsoft.com/office/powerpoint/2010/main" val="16726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3400" dirty="0">
              <a:latin typeface="Fira Sans" panose="020B0503050000020004" pitchFamily="34" charset="0"/>
              <a:ea typeface="+mj-ea"/>
              <a:cs typeface="+mj-cs"/>
              <a:sym typeface="Fira Sans" panose="020B0503050000020004" pitchFamily="34" charset="0"/>
            </a:endParaRPr>
          </a:p>
        </p:txBody>
      </p:sp>
      <p:pic>
        <p:nvPicPr>
          <p:cNvPr id="23" name="Bildplatzhalter 22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Automobil- und Zulieferindustrie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de-DE" b="1" dirty="0"/>
              <a:t>Beispiele</a:t>
            </a:r>
          </a:p>
          <a:p>
            <a:pPr>
              <a:spcBef>
                <a:spcPts val="1000"/>
              </a:spcBef>
            </a:pPr>
            <a:r>
              <a:rPr lang="de-DE" dirty="0"/>
              <a:t>Opel (Stellantis)</a:t>
            </a:r>
          </a:p>
          <a:p>
            <a:pPr>
              <a:spcBef>
                <a:spcPts val="1000"/>
              </a:spcBef>
            </a:pPr>
            <a:r>
              <a:rPr lang="de-DE" dirty="0"/>
              <a:t>MDC </a:t>
            </a:r>
            <a:r>
              <a:rPr lang="de-DE"/>
              <a:t>Power (Mercedes)</a:t>
            </a:r>
            <a:endParaRPr lang="de-DE" dirty="0"/>
          </a:p>
          <a:p>
            <a:pPr>
              <a:spcBef>
                <a:spcPts val="1000"/>
              </a:spcBef>
            </a:pPr>
            <a:r>
              <a:rPr lang="de-DE" dirty="0"/>
              <a:t>CATL</a:t>
            </a:r>
          </a:p>
          <a:p>
            <a:pPr>
              <a:spcBef>
                <a:spcPts val="1000"/>
              </a:spcBef>
            </a:pPr>
            <a:r>
              <a:rPr lang="de-DE" dirty="0"/>
              <a:t>BorgWarner </a:t>
            </a:r>
          </a:p>
          <a:p>
            <a:pPr>
              <a:spcBef>
                <a:spcPts val="1000"/>
              </a:spcBef>
            </a:pPr>
            <a:r>
              <a:rPr lang="de-DE" dirty="0"/>
              <a:t>IHI Charging Systems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096000" y="6302131"/>
            <a:ext cx="5364163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nn-NO" sz="1000" dirty="0">
                <a:solidFill>
                  <a:srgbClr val="445469"/>
                </a:solidFill>
                <a:latin typeface="Fira Sans" panose="020B0503050000020004" pitchFamily="34" charset="0"/>
              </a:rPr>
              <a:t>Quelle: LEG-UTD | Stand</a:t>
            </a:r>
            <a:r>
              <a:rPr lang="nn-NO" sz="1000">
                <a:solidFill>
                  <a:srgbClr val="445469"/>
                </a:solidFill>
                <a:latin typeface="Fira Sans" panose="020B0503050000020004" pitchFamily="34" charset="0"/>
              </a:rPr>
              <a:t>: Juli 2023 </a:t>
            </a:r>
            <a:r>
              <a:rPr lang="nn-NO" sz="1000" dirty="0">
                <a:solidFill>
                  <a:srgbClr val="445469"/>
                </a:solidFill>
                <a:latin typeface="Fira Sans" panose="020B0503050000020004" pitchFamily="34" charset="0"/>
              </a:rPr>
              <a:t>| Foto</a:t>
            </a:r>
            <a:r>
              <a:rPr lang="nn-NO" sz="1000">
                <a:solidFill>
                  <a:srgbClr val="445469"/>
                </a:solidFill>
                <a:latin typeface="Fira Sans" panose="020B0503050000020004" pitchFamily="34" charset="0"/>
              </a:rPr>
              <a:t>: Getty Images</a:t>
            </a:r>
            <a:endParaRPr lang="nn-NO" sz="1000" dirty="0">
              <a:solidFill>
                <a:srgbClr val="445469"/>
              </a:solidFill>
              <a:latin typeface="Fira Sans" panose="020B0503050000020004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3236228" y="1830786"/>
            <a:ext cx="1436291" cy="796208"/>
            <a:chOff x="3027241" y="1493532"/>
            <a:chExt cx="1436291" cy="796208"/>
          </a:xfrm>
        </p:grpSpPr>
        <p:sp>
          <p:nvSpPr>
            <p:cNvPr id="25" name="Rechteck 24"/>
            <p:cNvSpPr/>
            <p:nvPr/>
          </p:nvSpPr>
          <p:spPr>
            <a:xfrm>
              <a:off x="3027241" y="2012741"/>
              <a:ext cx="143629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+mj-lt"/>
                </a:rPr>
                <a:t>Unternehmen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3027241" y="1493532"/>
              <a:ext cx="726161" cy="55399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r>
                <a:rPr lang="de-DE" sz="3600" b="1">
                  <a:solidFill>
                    <a:schemeClr val="bg1"/>
                  </a:solidFill>
                  <a:latin typeface="+mj-lt"/>
                </a:rPr>
                <a:t>730</a:t>
              </a:r>
              <a:endParaRPr lang="de-DE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3236228" y="3095885"/>
            <a:ext cx="1349728" cy="796208"/>
            <a:chOff x="3027241" y="3030897"/>
            <a:chExt cx="1349728" cy="796208"/>
          </a:xfrm>
        </p:grpSpPr>
        <p:sp>
          <p:nvSpPr>
            <p:cNvPr id="28" name="Rechteck 27"/>
            <p:cNvSpPr/>
            <p:nvPr/>
          </p:nvSpPr>
          <p:spPr>
            <a:xfrm>
              <a:off x="3027241" y="3550106"/>
              <a:ext cx="1298432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+mj-lt"/>
                </a:rPr>
                <a:t>Beschäftigte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3027241" y="3030897"/>
              <a:ext cx="1349728" cy="55399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r>
                <a:rPr lang="de-DE" sz="3600" b="1">
                  <a:solidFill>
                    <a:schemeClr val="bg1"/>
                  </a:solidFill>
                  <a:latin typeface="+mj-lt"/>
                </a:rPr>
                <a:t>67.550</a:t>
              </a:r>
              <a:endParaRPr lang="de-DE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3236228" y="4360984"/>
            <a:ext cx="1856277" cy="796208"/>
            <a:chOff x="3027241" y="4568261"/>
            <a:chExt cx="1856277" cy="796208"/>
          </a:xfrm>
        </p:grpSpPr>
        <p:sp>
          <p:nvSpPr>
            <p:cNvPr id="31" name="Rechteck 30"/>
            <p:cNvSpPr/>
            <p:nvPr/>
          </p:nvSpPr>
          <p:spPr>
            <a:xfrm>
              <a:off x="3027241" y="5087470"/>
              <a:ext cx="766235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+mj-lt"/>
                </a:rPr>
                <a:t>Umsatz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3027241" y="4568261"/>
              <a:ext cx="1856277" cy="55399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r>
                <a:rPr lang="de-DE" sz="3600" b="1">
                  <a:solidFill>
                    <a:schemeClr val="bg1"/>
                  </a:solidFill>
                  <a:latin typeface="+mj-lt"/>
                </a:rPr>
                <a:t>10,3</a:t>
              </a:r>
              <a:r>
                <a:rPr lang="de-DE" sz="240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de-DE" dirty="0">
                  <a:solidFill>
                    <a:schemeClr val="bg1"/>
                  </a:solidFill>
                  <a:latin typeface="+mj-lt"/>
                </a:rPr>
                <a:t>Mrd. EUR</a:t>
              </a:r>
              <a:endParaRPr lang="de-DE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8" name="Gerader Verbinder 37"/>
          <p:cNvCxnSpPr/>
          <p:nvPr/>
        </p:nvCxnSpPr>
        <p:spPr>
          <a:xfrm>
            <a:off x="3268502" y="2861440"/>
            <a:ext cx="6472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>
          <a:xfrm>
            <a:off x="3268502" y="4126539"/>
            <a:ext cx="6472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tfpLayoutConfig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de-DE" sz="100" dirty="0">
                <a:solidFill>
                  <a:srgbClr val="FFFFFF">
                    <a:alpha val="0"/>
                  </a:srgbClr>
                </a:solidFill>
              </a:rPr>
              <a:t>overall_1_132077574512643061 columns_1_132077574512643061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F73044B-F15C-2B8D-A26A-ECE38A018881}"/>
              </a:ext>
            </a:extLst>
          </p:cNvPr>
          <p:cNvSpPr/>
          <p:nvPr/>
        </p:nvSpPr>
        <p:spPr>
          <a:xfrm>
            <a:off x="6096000" y="4744342"/>
            <a:ext cx="58660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914400">
              <a:spcBef>
                <a:spcPts val="1200"/>
              </a:spcBef>
              <a:spcAft>
                <a:spcPts val="1200"/>
              </a:spcAft>
              <a:buFont typeface="Tahoma" panose="020B0604030504040204" pitchFamily="34" charset="0"/>
              <a:buChar char="›"/>
            </a:pPr>
            <a:r>
              <a:rPr lang="de-DE" sz="1600" dirty="0"/>
              <a:t>Etwa 80% aller Autos in Europa werden in einem Radius von 800 km hergestellt</a:t>
            </a:r>
          </a:p>
          <a:p>
            <a:pPr marL="179388" indent="-179388" defTabSz="914400">
              <a:spcBef>
                <a:spcPts val="1200"/>
              </a:spcBef>
              <a:spcAft>
                <a:spcPts val="1200"/>
              </a:spcAft>
              <a:buFont typeface="Tahoma" panose="020B0604030504040204" pitchFamily="34" charset="0"/>
              <a:buChar char="›"/>
            </a:pPr>
            <a:r>
              <a:rPr lang="de-DE" sz="1600" dirty="0"/>
              <a:t>5 der 10 umsatzstärksten Automobilzulieferer weltweit produzieren in Thüringen (Automobilwoche)</a:t>
            </a:r>
          </a:p>
        </p:txBody>
      </p:sp>
    </p:spTree>
    <p:extLst>
      <p:ext uri="{BB962C8B-B14F-4D97-AF65-F5344CB8AC3E}">
        <p14:creationId xmlns:p14="http://schemas.microsoft.com/office/powerpoint/2010/main" val="192350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838" y="371392"/>
            <a:ext cx="5364163" cy="1661993"/>
          </a:xfrm>
        </p:spPr>
        <p:txBody>
          <a:bodyPr/>
          <a:lstStyle/>
          <a:p>
            <a:r>
              <a:rPr lang="de-DE" sz="3600">
                <a:solidFill>
                  <a:srgbClr val="0089C1"/>
                </a:solidFill>
              </a:rPr>
              <a:t>Direkter Zugang zu führenden OEMs und</a:t>
            </a:r>
            <a:br>
              <a:rPr lang="de-DE" sz="3600">
                <a:solidFill>
                  <a:srgbClr val="0089C1"/>
                </a:solidFill>
              </a:rPr>
            </a:br>
            <a:r>
              <a:rPr lang="de-DE" sz="3600">
                <a:solidFill>
                  <a:srgbClr val="0089C1"/>
                </a:solidFill>
              </a:rPr>
              <a:t>Tier-1 Zulieferern</a:t>
            </a:r>
            <a:endParaRPr lang="de-DE">
              <a:solidFill>
                <a:srgbClr val="0089C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1838" y="2105195"/>
            <a:ext cx="5364163" cy="363696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de-DE" sz="1400" b="1" dirty="0"/>
              <a:t>Fahrzeiten zu OEM-Produktionsstandorten von E-Modellen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Opel/PSA (Grandland)/Eisenach:	0:50 Std.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BMW und Porsche/Leipzig:	1:15 Std.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VW/Zwickau:	1:30 Std.</a:t>
            </a:r>
          </a:p>
          <a:p>
            <a:pPr marL="0" indent="0">
              <a:spcBef>
                <a:spcPts val="0"/>
              </a:spcBef>
              <a:buNone/>
              <a:tabLst>
                <a:tab pos="180975" algn="l"/>
                <a:tab pos="4127500" algn="r"/>
              </a:tabLst>
            </a:pPr>
            <a:r>
              <a:rPr lang="de-DE" sz="1400" dirty="0"/>
              <a:t>	sowie Emden und Hannover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VW/Dresden:	2:30 Std.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Daimler und Porsche/Stuttgart: 	3 Std.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BMW/München:	3:15 Std.	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Audi/Heilbronn:	3:20 Std.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Tesla/Berlin:	3:10 Std.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Mercedes/Rastatt, Sindelfingen:	3:30 Std.</a:t>
            </a:r>
          </a:p>
          <a:p>
            <a:pPr marL="0" indent="0">
              <a:spcBef>
                <a:spcPts val="0"/>
              </a:spcBef>
              <a:buNone/>
              <a:tabLst>
                <a:tab pos="180975" algn="l"/>
                <a:tab pos="4127500" algn="r"/>
              </a:tabLst>
            </a:pPr>
            <a:r>
              <a:rPr lang="de-DE" sz="1400" dirty="0"/>
              <a:t>	sowie Bremen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Skoda/Mlada Boleslav, CZ:	4:00 Std.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Jaguar/Graz, A:	7:00 Std.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PSA/Trnava, SK:	7:00 Std.</a:t>
            </a:r>
          </a:p>
          <a:p>
            <a:pPr>
              <a:spcBef>
                <a:spcPts val="300"/>
              </a:spcBef>
              <a:tabLst>
                <a:tab pos="4127500" algn="r"/>
              </a:tabLst>
            </a:pPr>
            <a:r>
              <a:rPr lang="de-DE" sz="1400" dirty="0"/>
              <a:t>Renault/</a:t>
            </a:r>
            <a:r>
              <a:rPr lang="de-DE" sz="1400" dirty="0" err="1"/>
              <a:t>Flins</a:t>
            </a:r>
            <a:r>
              <a:rPr lang="de-DE" sz="1400" dirty="0"/>
              <a:t>, Maubeuge, </a:t>
            </a:r>
            <a:r>
              <a:rPr lang="de-DE" sz="1400" dirty="0" err="1"/>
              <a:t>Batilly</a:t>
            </a:r>
            <a:r>
              <a:rPr lang="de-DE" sz="1400" dirty="0"/>
              <a:t>, F:	6 - 8:00 Std.</a:t>
            </a:r>
          </a:p>
          <a:p>
            <a:pPr marL="0" indent="0">
              <a:spcBef>
                <a:spcPts val="1200"/>
              </a:spcBef>
              <a:buNone/>
              <a:tabLst>
                <a:tab pos="4127500" algn="r"/>
              </a:tabLst>
            </a:pPr>
            <a:r>
              <a:rPr lang="de-DE" sz="1400" dirty="0"/>
              <a:t>Zulieferer in Thüringen z.B.: ZF, Bosch, Continental, Marquardt etc.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3C11BCA-DECA-4BAA-8445-EC1CC94C7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4" t="17616" r="26828" b="5198"/>
          <a:stretch/>
        </p:blipFill>
        <p:spPr bwMode="auto">
          <a:xfrm>
            <a:off x="6359613" y="0"/>
            <a:ext cx="584063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Ellipse 10"/>
          <p:cNvSpPr>
            <a:spLocks noChangeAspect="1"/>
          </p:cNvSpPr>
          <p:nvPr/>
        </p:nvSpPr>
        <p:spPr>
          <a:xfrm>
            <a:off x="9279927" y="359169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9432327" y="282557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9963665" y="254549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10004857" y="289148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>
            <a:spLocks noChangeAspect="1"/>
          </p:cNvSpPr>
          <p:nvPr/>
        </p:nvSpPr>
        <p:spPr>
          <a:xfrm>
            <a:off x="10235516" y="269377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9271684" y="332808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8975130" y="34598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8839202" y="190157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9317001" y="226787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9094575" y="20333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10179665" y="241277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5608460" y="2048495"/>
            <a:ext cx="255373" cy="26361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6096001" y="6196470"/>
            <a:ext cx="180000" cy="180000"/>
          </a:xfrm>
          <a:prstGeom prst="ellipse">
            <a:avLst/>
          </a:prstGeom>
          <a:solidFill>
            <a:srgbClr val="6AB02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>
            <a:spLocks noChangeAspect="1"/>
          </p:cNvSpPr>
          <p:nvPr/>
        </p:nvSpPr>
        <p:spPr>
          <a:xfrm>
            <a:off x="9687249" y="2891481"/>
            <a:ext cx="108000" cy="108000"/>
          </a:xfrm>
          <a:prstGeom prst="ellipse">
            <a:avLst/>
          </a:prstGeom>
          <a:solidFill>
            <a:srgbClr val="6AB02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9699603" y="2994453"/>
            <a:ext cx="108000" cy="108000"/>
          </a:xfrm>
          <a:prstGeom prst="ellipse">
            <a:avLst/>
          </a:prstGeom>
          <a:solidFill>
            <a:srgbClr val="6AB02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>
            <a:spLocks noChangeAspect="1"/>
          </p:cNvSpPr>
          <p:nvPr/>
        </p:nvSpPr>
        <p:spPr>
          <a:xfrm>
            <a:off x="9580159" y="2924427"/>
            <a:ext cx="108000" cy="108000"/>
          </a:xfrm>
          <a:prstGeom prst="ellipse">
            <a:avLst/>
          </a:prstGeom>
          <a:solidFill>
            <a:srgbClr val="6AB02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9831413" y="2987577"/>
            <a:ext cx="108000" cy="108000"/>
          </a:xfrm>
          <a:prstGeom prst="ellipse">
            <a:avLst/>
          </a:prstGeom>
          <a:solidFill>
            <a:srgbClr val="6AB02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>
            <a:spLocks noChangeAspect="1"/>
          </p:cNvSpPr>
          <p:nvPr/>
        </p:nvSpPr>
        <p:spPr>
          <a:xfrm>
            <a:off x="9596410" y="3031272"/>
            <a:ext cx="108000" cy="108000"/>
          </a:xfrm>
          <a:prstGeom prst="ellipse">
            <a:avLst/>
          </a:prstGeom>
          <a:solidFill>
            <a:srgbClr val="6AB02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>
            <a:spLocks noChangeAspect="1"/>
          </p:cNvSpPr>
          <p:nvPr/>
        </p:nvSpPr>
        <p:spPr>
          <a:xfrm>
            <a:off x="9765057" y="2895139"/>
            <a:ext cx="108000" cy="108000"/>
          </a:xfrm>
          <a:prstGeom prst="ellipse">
            <a:avLst/>
          </a:prstGeom>
          <a:solidFill>
            <a:srgbClr val="6AB02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>
            <a:spLocks noChangeAspect="1"/>
          </p:cNvSpPr>
          <p:nvPr/>
        </p:nvSpPr>
        <p:spPr>
          <a:xfrm>
            <a:off x="9530394" y="3011381"/>
            <a:ext cx="108000" cy="108000"/>
          </a:xfrm>
          <a:prstGeom prst="ellipse">
            <a:avLst/>
          </a:prstGeom>
          <a:solidFill>
            <a:srgbClr val="6AB02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>
            <a:spLocks noChangeAspect="1"/>
          </p:cNvSpPr>
          <p:nvPr/>
        </p:nvSpPr>
        <p:spPr>
          <a:xfrm>
            <a:off x="9575582" y="2755095"/>
            <a:ext cx="108000" cy="108000"/>
          </a:xfrm>
          <a:prstGeom prst="ellipse">
            <a:avLst/>
          </a:prstGeom>
          <a:solidFill>
            <a:srgbClr val="6AB02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11494030" y="35678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7429864" y="335155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10488434" y="295738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10704434" y="410101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7644270" y="304845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8403240" y="35678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8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986945"/>
            <a:ext cx="5364163" cy="1046440"/>
          </a:xfrm>
        </p:spPr>
        <p:txBody>
          <a:bodyPr/>
          <a:lstStyle/>
          <a:p>
            <a:r>
              <a:rPr lang="de-DE"/>
              <a:t>Warum sind kurze Transportwege so wichtig?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1800" dirty="0"/>
              <a:t>Batterien verfügen über </a:t>
            </a:r>
            <a:r>
              <a:rPr lang="de-DE" sz="1800"/>
              <a:t>ein hohes spezifisches Gewicht (100 kWh = 550 - 600 kg Zellen)</a:t>
            </a:r>
            <a:endParaRPr lang="de-DE" sz="1800" dirty="0"/>
          </a:p>
          <a:p>
            <a:pPr>
              <a:spcBef>
                <a:spcPts val="1200"/>
              </a:spcBef>
            </a:pPr>
            <a:r>
              <a:rPr lang="de-DE" sz="1800"/>
              <a:t>Transport und Verladung </a:t>
            </a:r>
            <a:r>
              <a:rPr lang="de-DE" sz="1800" dirty="0"/>
              <a:t>bergen Qualitätsrisiken </a:t>
            </a:r>
            <a:r>
              <a:rPr lang="de-DE" sz="1800"/>
              <a:t>bei Lithium-Ionen-Batterien</a:t>
            </a:r>
            <a:endParaRPr lang="de-DE" sz="1800" dirty="0"/>
          </a:p>
          <a:p>
            <a:pPr>
              <a:spcBef>
                <a:spcPts val="1200"/>
              </a:spcBef>
            </a:pPr>
            <a:r>
              <a:rPr lang="de-DE" sz="1800" dirty="0"/>
              <a:t>Durch den hohen Wertschöpfungsanteil einer Batterie am </a:t>
            </a:r>
            <a:r>
              <a:rPr lang="de-DE" sz="1800"/>
              <a:t>E-Auto ist </a:t>
            </a:r>
            <a:r>
              <a:rPr lang="de-DE" sz="1800" dirty="0"/>
              <a:t>der CO</a:t>
            </a:r>
            <a:r>
              <a:rPr lang="de-DE" sz="1800" baseline="-25000" dirty="0"/>
              <a:t>2</a:t>
            </a:r>
            <a:r>
              <a:rPr lang="de-DE" sz="1800" dirty="0"/>
              <a:t> </a:t>
            </a:r>
            <a:r>
              <a:rPr lang="de-DE" sz="1800" dirty="0" err="1"/>
              <a:t>foot</a:t>
            </a:r>
            <a:r>
              <a:rPr lang="de-DE" sz="1800" dirty="0"/>
              <a:t> </a:t>
            </a:r>
            <a:r>
              <a:rPr lang="de-DE" sz="1800" err="1"/>
              <a:t>print</a:t>
            </a:r>
            <a:r>
              <a:rPr lang="de-DE" sz="1800"/>
              <a:t> entscheidend</a:t>
            </a:r>
            <a:endParaRPr lang="de-DE" sz="1800" dirty="0"/>
          </a:p>
          <a:p>
            <a:pPr>
              <a:spcBef>
                <a:spcPts val="1200"/>
              </a:spcBef>
            </a:pPr>
            <a:r>
              <a:rPr lang="de-DE" sz="1800" dirty="0"/>
              <a:t>Batterietransporte sind Gefahrguttransporte 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r="23927"/>
          <a:stretch>
            <a:fillRect/>
          </a:stretch>
        </p:blipFill>
        <p:spPr/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1A33-0079-48E2-A660-F66390D2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89" y="6568973"/>
            <a:ext cx="253274" cy="153888"/>
          </a:xfrm>
        </p:spPr>
        <p:txBody>
          <a:bodyPr/>
          <a:lstStyle/>
          <a:p>
            <a:fld id="{1213123D-ADC2-423E-8E38-66EF22156AF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97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F91FCC0B-A554-4072-9600-8EE05ADD03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3" imgH="384" progId="TCLayout.ActiveDocument.1">
                  <p:embed/>
                </p:oleObj>
              </mc:Choice>
              <mc:Fallback>
                <p:oleObj name="think-cell Folie" r:id="rId4" imgW="383" imgH="38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F91FCC0B-A554-4072-9600-8EE05ADD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143D10C-D9B7-4C07-B16B-CE58B853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Highlights der Thüringer Automobilindustrie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17801C-502B-4041-9233-5E78B5F8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773238"/>
            <a:ext cx="7537613" cy="43561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dirty="0"/>
              <a:t>Am größten Motoren-Standort von Daimler wird etwa die Hälfte aller </a:t>
            </a:r>
            <a:r>
              <a:rPr lang="de-DE"/>
              <a:t>Daimler-Motoren gebaut</a:t>
            </a:r>
            <a:endParaRPr lang="de-DE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Größter Bosch-Standort in Ostdeutschland </a:t>
            </a:r>
            <a:r>
              <a:rPr lang="de-DE"/>
              <a:t>für High-Tech-Sensoren</a:t>
            </a:r>
            <a:endParaRPr lang="de-DE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/>
              <a:t>Weltweites BMW-Kompetenzzentrum für den Werkzeugbau (Großpresswerkzeuge und Karosserieblechteile u.a. Aluminium für Rolls-Royce)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/>
              <a:t>Doppelkupplungen </a:t>
            </a:r>
            <a:r>
              <a:rPr lang="de-DE" dirty="0"/>
              <a:t>für den </a:t>
            </a:r>
            <a:r>
              <a:rPr lang="de-DE"/>
              <a:t>Bugatti Veyron</a:t>
            </a:r>
            <a:endParaRPr lang="de-DE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dirty="0"/>
              <a:t>Größtes und modernstes Leichtmetallräder-Werk </a:t>
            </a:r>
            <a:r>
              <a:rPr lang="de-DE"/>
              <a:t>in Europa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/>
              <a:t>Technologieführerschaften z.B. bei Linsen für Automobilscheinwerfer, umschaltbaren Sichtschutzfiltern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/>
              <a:t>Strukturbauteile für die neue Generation von Elektrofahrzeugen</a:t>
            </a:r>
            <a:br>
              <a:rPr lang="de-DE"/>
            </a:br>
            <a:r>
              <a:rPr lang="de-DE"/>
              <a:t>von VW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/>
              <a:t>Mindestens 10 integrierte Schaltkreise in jedem Fahrzeug kommen von einem Thüringer IC-Hersteller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FB5B82-54A2-4AF0-B986-BE05AC37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13.02.2025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1A33-0079-48E2-A660-F66390D2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123D-ADC2-423E-8E38-66EF22156AF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70C22AC-C0DE-40C4-89AA-8A1129D05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Auf einen Blick</a:t>
            </a:r>
          </a:p>
        </p:txBody>
      </p:sp>
      <p:pic>
        <p:nvPicPr>
          <p:cNvPr id="22" name="Picture 10" descr="Bildergebnis für daimler logo">
            <a:extLst>
              <a:ext uri="{FF2B5EF4-FFF2-40B4-BE49-F238E27FC236}">
                <a16:creationId xmlns:a16="http://schemas.microsoft.com/office/drawing/2014/main" id="{B3DE2228-B85D-4C0C-A0DC-C784E033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670" y="1556677"/>
            <a:ext cx="1902190" cy="55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Bildergebnis für borgwarner logo">
            <a:extLst>
              <a:ext uri="{FF2B5EF4-FFF2-40B4-BE49-F238E27FC236}">
                <a16:creationId xmlns:a16="http://schemas.microsoft.com/office/drawing/2014/main" id="{D111882E-BE9C-4713-98CA-C94112C26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7" b="27187"/>
          <a:stretch/>
        </p:blipFill>
        <p:spPr bwMode="auto">
          <a:xfrm>
            <a:off x="9002484" y="3280498"/>
            <a:ext cx="2251620" cy="3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0" name="Picture 4" descr="Bildergebnis für bmw logo">
            <a:extLst>
              <a:ext uri="{FF2B5EF4-FFF2-40B4-BE49-F238E27FC236}">
                <a16:creationId xmlns:a16="http://schemas.microsoft.com/office/drawing/2014/main" id="{6C7B9563-E253-433A-BCD6-00CF06BF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8762" y="2499527"/>
            <a:ext cx="679425" cy="6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Bildergebnis für bosch logo">
            <a:extLst>
              <a:ext uri="{FF2B5EF4-FFF2-40B4-BE49-F238E27FC236}">
                <a16:creationId xmlns:a16="http://schemas.microsoft.com/office/drawing/2014/main" id="{41FB204B-5D81-43D3-B230-31E8A85BF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7657" r="8421" b="27105"/>
          <a:stretch/>
        </p:blipFill>
        <p:spPr bwMode="auto">
          <a:xfrm>
            <a:off x="9183365" y="2075892"/>
            <a:ext cx="1828800" cy="41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4C1E875-C123-40BB-A47D-174753C9CEEC}"/>
              </a:ext>
            </a:extLst>
          </p:cNvPr>
          <p:cNvCxnSpPr/>
          <p:nvPr/>
        </p:nvCxnSpPr>
        <p:spPr>
          <a:xfrm>
            <a:off x="8429625" y="1787703"/>
            <a:ext cx="0" cy="433877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36" y="3804800"/>
            <a:ext cx="2013735" cy="271080"/>
          </a:xfrm>
          <a:prstGeom prst="rect">
            <a:avLst/>
          </a:prstGeom>
        </p:spPr>
      </p:pic>
      <p:pic>
        <p:nvPicPr>
          <p:cNvPr id="17" name="Bild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00" y="4258704"/>
            <a:ext cx="3417727" cy="387861"/>
          </a:xfrm>
          <a:prstGeom prst="rect">
            <a:avLst/>
          </a:prstGeom>
        </p:spPr>
      </p:pic>
      <p:pic>
        <p:nvPicPr>
          <p:cNvPr id="18" name="Bild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03" y="4786791"/>
            <a:ext cx="3136108" cy="527660"/>
          </a:xfrm>
          <a:prstGeom prst="rect">
            <a:avLst/>
          </a:prstGeom>
        </p:spPr>
      </p:pic>
      <p:pic>
        <p:nvPicPr>
          <p:cNvPr id="19" name="Bild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169" y="5455831"/>
            <a:ext cx="1241489" cy="5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393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60sUPPlsHAvJ6ZkcyFM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x22kR.acEw0q1qmfAK9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2lMT_5o1h02K.ELiPc4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2lMT_5o1h02K.ELiPc4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JJim6soivy_YJuF7JfH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1d6vRv4.duyeeNoQrIV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00ew9BteMxCfRxX9qDp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IWmNg4B0wV05jHivvVx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mVuZxeH385TkPeBLr.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SpJVH2u_SEjmcMtX90s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HDVLx9bUUi.bqwsUKbW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.MQklOzZvF00UPyEM2K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jFJIKjbmp7c_zVdSQa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UZgGPxwKO6I6Y82XOm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qYck2rmikccpO_nehE8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ZwP6g5ryY5cBaLkWJ97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sylVTrp.VKqcw4Ooo2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.q0VkNSR.fIoOrYdGEI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nHCRGq94y958tuldP8L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TW8_iEz_k9Txkwy3xF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v2S6S1RFlE3_Kq689hg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mdk8ZN1zHkSLMFojCMR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lP1AK3I.TclenjbfBqM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lZdm530wh95dUcgEyCZ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kitxHu0VMaMUSmbvHgL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7JoRW7OBhoyXoiQyKJ.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xYb8BNr8_aWCyaLpxm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eRsucCQg2PS5DjMHEI4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60sUPPlsHAvJ6ZkcyFM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x22kR.acEw0q1qmfAK9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8qYck2rmikccpO_nehE8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JJim6soivy_YJuF7JfH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HDVLx9bUUi.bqwsUKbW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.MQklOzZvF00UPyEM2K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JjFJIKjbmp7c_zVdSQ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UZgGPxwKO6I6Y82XOm5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ZwP6g5ryY5cBaLkWJ97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sylVTrp.VKqcw4Ooo2K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L.q0VkNSR.fIoOrYdGEI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nHCRGq94y958tuldP8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TW8_iEz_k9Txkwy3xFg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v2S6S1RFlE3_Kq689hg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mdk8ZN1zHkSLMFojCMR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lP1AK3I.TclenjbfBqM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lZdm530wh95dUcgEyCZ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kitxHu0VMaMUSmbvHgL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7JoRW7OBhoyXoiQyKJ.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xYb8BNr8_aWCyaLpxmI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eRsucCQg2PS5DjMHEI4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_LEG_eng">
  <a:themeElements>
    <a:clrScheme name="LEG_Farben">
      <a:dk1>
        <a:srgbClr val="445469"/>
      </a:dk1>
      <a:lt1>
        <a:sysClr val="window" lastClr="FFFFFF"/>
      </a:lt1>
      <a:dk2>
        <a:srgbClr val="0089C1"/>
      </a:dk2>
      <a:lt2>
        <a:srgbClr val="FFFFFF"/>
      </a:lt2>
      <a:accent1>
        <a:srgbClr val="0089C1"/>
      </a:accent1>
      <a:accent2>
        <a:srgbClr val="6AB023"/>
      </a:accent2>
      <a:accent3>
        <a:srgbClr val="C9D30E"/>
      </a:accent3>
      <a:accent4>
        <a:srgbClr val="FFCC00"/>
      </a:accent4>
      <a:accent5>
        <a:srgbClr val="F1992D"/>
      </a:accent5>
      <a:accent6>
        <a:srgbClr val="0089C1"/>
      </a:accent6>
      <a:hlink>
        <a:srgbClr val="0089C1"/>
      </a:hlink>
      <a:folHlink>
        <a:srgbClr val="6AB023"/>
      </a:folHlink>
    </a:clrScheme>
    <a:fontScheme name="LEG Thüringen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_LEG_deu">
  <a:themeElements>
    <a:clrScheme name="LEG_Farben">
      <a:dk1>
        <a:srgbClr val="445469"/>
      </a:dk1>
      <a:lt1>
        <a:sysClr val="window" lastClr="FFFFFF"/>
      </a:lt1>
      <a:dk2>
        <a:srgbClr val="0089C1"/>
      </a:dk2>
      <a:lt2>
        <a:srgbClr val="FFFFFF"/>
      </a:lt2>
      <a:accent1>
        <a:srgbClr val="0089C1"/>
      </a:accent1>
      <a:accent2>
        <a:srgbClr val="6AB023"/>
      </a:accent2>
      <a:accent3>
        <a:srgbClr val="C9D30E"/>
      </a:accent3>
      <a:accent4>
        <a:srgbClr val="FFCC00"/>
      </a:accent4>
      <a:accent5>
        <a:srgbClr val="F1992D"/>
      </a:accent5>
      <a:accent6>
        <a:srgbClr val="0089C1"/>
      </a:accent6>
      <a:hlink>
        <a:srgbClr val="0089C1"/>
      </a:hlink>
      <a:folHlink>
        <a:srgbClr val="6AB023"/>
      </a:folHlink>
    </a:clrScheme>
    <a:fontScheme name="LEG Thüringen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Master_LEG_eng</Template>
  <TotalTime>0</TotalTime>
  <Words>1291</Words>
  <Application>Microsoft Office PowerPoint</Application>
  <PresentationFormat>Breitbild</PresentationFormat>
  <Paragraphs>262</Paragraphs>
  <Slides>18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Calibri</vt:lpstr>
      <vt:lpstr>Calibri (Textkörper)</vt:lpstr>
      <vt:lpstr>Fira Sans</vt:lpstr>
      <vt:lpstr>Symbol</vt:lpstr>
      <vt:lpstr>Tahoma</vt:lpstr>
      <vt:lpstr>Times New Roman</vt:lpstr>
      <vt:lpstr>Wingdings</vt:lpstr>
      <vt:lpstr>Master_LEG_eng</vt:lpstr>
      <vt:lpstr>Master_LEG_deu</vt:lpstr>
      <vt:lpstr>think-cell Folie</vt:lpstr>
      <vt:lpstr>Thüringen</vt:lpstr>
      <vt:lpstr>Ihre Vorteile in Thüringen</vt:lpstr>
      <vt:lpstr>Zentrale Lage in Europa</vt:lpstr>
      <vt:lpstr>Unsere Erfolgsgeschichten 1993 - 2023</vt:lpstr>
      <vt:lpstr>Thüringer Schwerpunktbranchen</vt:lpstr>
      <vt:lpstr>Automobil- und Zulieferindustrie</vt:lpstr>
      <vt:lpstr>Direkter Zugang zu führenden OEMs und Tier-1 Zulieferern</vt:lpstr>
      <vt:lpstr>Warum sind kurze Transportwege so wichtig?</vt:lpstr>
      <vt:lpstr>Highlights der Thüringer Automobilindustrie</vt:lpstr>
      <vt:lpstr>Batterie-Giga-Fab in Thüringen</vt:lpstr>
      <vt:lpstr>Batterie-Innovations- und Technologie Center – BITC</vt:lpstr>
      <vt:lpstr>Weitere ausgewählte Forschungsinstitutionen</vt:lpstr>
      <vt:lpstr>Wertschöpfungskette Batterieproduktion in Thüringen</vt:lpstr>
      <vt:lpstr>Hochqualifizierte Fachkräfte</vt:lpstr>
      <vt:lpstr>PowerPoint-Präsentation</vt:lpstr>
      <vt:lpstr>PowerPoint-Präsentation</vt:lpstr>
      <vt:lpstr>PowerPoint-Präsentation</vt:lpstr>
      <vt:lpstr>www.invest-in-thuringia.de</vt:lpstr>
    </vt:vector>
  </TitlesOfParts>
  <Company>LEG Thueringen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Maas, Christine LEG</dc:creator>
  <cp:lastModifiedBy>Michael Hofmann | cdmm GmbH JENA</cp:lastModifiedBy>
  <cp:revision>243</cp:revision>
  <cp:lastPrinted>2020-10-26T13:42:45Z</cp:lastPrinted>
  <dcterms:created xsi:type="dcterms:W3CDTF">2020-01-08T12:49:06Z</dcterms:created>
  <dcterms:modified xsi:type="dcterms:W3CDTF">2025-02-24T18:18:38Z</dcterms:modified>
</cp:coreProperties>
</file>