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6" r:id="rId5"/>
    <p:sldId id="27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ofmann" userId="2467d9fb9c730440" providerId="LiveId" clId="{A7EA3992-DE32-4094-8D8A-5889F1F7B045}"/>
    <pc:docChg chg="undo custSel modSld">
      <pc:chgData name="Michael Hofmann" userId="2467d9fb9c730440" providerId="LiveId" clId="{A7EA3992-DE32-4094-8D8A-5889F1F7B045}" dt="2026-05-02T11:04:50.501" v="147" actId="20577"/>
      <pc:docMkLst>
        <pc:docMk/>
      </pc:docMkLst>
      <pc:sldChg chg="modSp mod">
        <pc:chgData name="Michael Hofmann" userId="2467d9fb9c730440" providerId="LiveId" clId="{A7EA3992-DE32-4094-8D8A-5889F1F7B045}" dt="2026-05-02T11:04:50.501" v="147" actId="20577"/>
        <pc:sldMkLst>
          <pc:docMk/>
          <pc:sldMk cId="614374262" sldId="270"/>
        </pc:sldMkLst>
        <pc:spChg chg="mod">
          <ac:chgData name="Michael Hofmann" userId="2467d9fb9c730440" providerId="LiveId" clId="{A7EA3992-DE32-4094-8D8A-5889F1F7B045}" dt="2026-05-02T11:02:24.387" v="55" actId="21"/>
          <ac:spMkLst>
            <pc:docMk/>
            <pc:sldMk cId="614374262" sldId="270"/>
            <ac:spMk id="37" creationId="{28DBB784-8717-F433-9770-7F5790FE5DAA}"/>
          </ac:spMkLst>
        </pc:spChg>
        <pc:spChg chg="mod">
          <ac:chgData name="Michael Hofmann" userId="2467d9fb9c730440" providerId="LiveId" clId="{A7EA3992-DE32-4094-8D8A-5889F1F7B045}" dt="2026-05-02T11:04:50.501" v="147" actId="20577"/>
          <ac:spMkLst>
            <pc:docMk/>
            <pc:sldMk cId="614374262" sldId="270"/>
            <ac:spMk id="48" creationId="{9C6A0A72-839A-319B-1ABF-DBAD504BDF0A}"/>
          </ac:spMkLst>
        </pc:spChg>
      </pc:sldChg>
    </pc:docChg>
  </pc:docChgLst>
  <pc:docChgLst>
    <pc:chgData name="Michael Hofmann" userId="2467d9fb9c730440" providerId="LiveId" clId="{815BB660-4F39-44A6-AAD3-AF149781C37C}"/>
    <pc:docChg chg="modSld">
      <pc:chgData name="Michael Hofmann" userId="2467d9fb9c730440" providerId="LiveId" clId="{815BB660-4F39-44A6-AAD3-AF149781C37C}" dt="2026-05-29T11:43:46.878" v="0" actId="1076"/>
      <pc:docMkLst>
        <pc:docMk/>
      </pc:docMkLst>
      <pc:sldChg chg="modSp mod">
        <pc:chgData name="Michael Hofmann" userId="2467d9fb9c730440" providerId="LiveId" clId="{815BB660-4F39-44A6-AAD3-AF149781C37C}" dt="2026-05-29T11:43:46.878" v="0" actId="1076"/>
        <pc:sldMkLst>
          <pc:docMk/>
          <pc:sldMk cId="1102848071" sldId="266"/>
        </pc:sldMkLst>
        <pc:picChg chg="mod">
          <ac:chgData name="Michael Hofmann" userId="2467d9fb9c730440" providerId="LiveId" clId="{815BB660-4F39-44A6-AAD3-AF149781C37C}" dt="2026-05-29T11:43:46.878" v="0" actId="1076"/>
          <ac:picMkLst>
            <pc:docMk/>
            <pc:sldMk cId="1102848071" sldId="266"/>
            <ac:picMk id="8" creationId="{D872E32F-B87C-AFF7-9F30-5F50DF96A56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A6B7E-F4A0-41FC-AEEC-C79ACAC1910B}" type="datetimeFigureOut">
              <a:rPr lang="de-DE" smtClean="0"/>
              <a:t>29.05.2026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98694-D804-42CA-BEC6-24BB394905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51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98694-D804-42CA-BEC6-24BB3949056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17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56B67-CDC2-0F5E-4477-CD47D4D22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FE5721-E6C9-95EE-3E46-D11C8B486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233807-7979-8873-0FCC-93B4706F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519E-CBB4-45BA-A504-4E32927E605C}" type="datetimeFigureOut">
              <a:rPr lang="de-DE" smtClean="0"/>
              <a:t>29.05.2026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B9CCAA-8306-A134-2F7F-02B8F0326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913436-AD01-1CA7-8F30-21124681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DA6A-D975-4563-A199-3FC37C8B3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76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36A0E-1219-3A05-A9B5-108849DC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03C48C-895F-D39A-9AD8-F0EC9BC27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89F8F8-6ACD-5EA1-8A73-125913B9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519E-CBB4-45BA-A504-4E32927E605C}" type="datetimeFigureOut">
              <a:rPr lang="de-DE" smtClean="0"/>
              <a:t>29.05.2026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8991FD-37FF-6457-4B86-EABBF3AE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F1E66A-A2DF-FB36-8F26-E40166AC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DA6A-D975-4563-A199-3FC37C8B3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24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C9A5A2C-B02D-B3E8-039B-DF495BA1A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C4FB6F-AB95-086E-237C-3DB7EF415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A84727-0FF7-4EE8-F1EE-D734C508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519E-CBB4-45BA-A504-4E32927E605C}" type="datetimeFigureOut">
              <a:rPr lang="de-DE" smtClean="0"/>
              <a:t>29.05.2026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079FBD-A5C3-C1B4-E13F-2F5014127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BB1315-B5C4-3426-72AF-45CF42E4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DA6A-D975-4563-A199-3FC37C8B3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30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A3BB3-8A29-70AB-CA23-157E879D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9E59A2-CE32-EEED-452B-22A67EFDA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606E33-C56D-8773-7AE1-BA31A8CB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519E-CBB4-45BA-A504-4E32927E605C}" type="datetimeFigureOut">
              <a:rPr lang="de-DE" smtClean="0"/>
              <a:t>29.05.2026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639BDC-0F83-90BB-B5CE-ECD9859F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4C8D1E-2602-8285-3B3F-D460B2FB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DA6A-D975-4563-A199-3FC37C8B3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42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5EACE-AC67-2BA0-FF49-4E657EA6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C35E87-21FE-27FB-2E54-BC13ED08C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1DD9F1-8642-A297-9CF9-1F8373CF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519E-CBB4-45BA-A504-4E32927E605C}" type="datetimeFigureOut">
              <a:rPr lang="de-DE" smtClean="0"/>
              <a:t>29.05.2026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119F09-93F1-E83F-4724-499F7E28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C245D4-AC90-BE6D-8CAC-DD3C1F51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DA6A-D975-4563-A199-3FC37C8B3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26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12345-6284-0FE0-F63B-FDDF32AC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39B19-7EF9-1A00-E5C8-70178BE62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31119A-BDED-BB0F-C37A-B317593C6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A9E9FF-6D63-A509-ED58-2A00A06D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519E-CBB4-45BA-A504-4E32927E605C}" type="datetimeFigureOut">
              <a:rPr lang="de-DE" smtClean="0"/>
              <a:t>29.05.2026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768A04-9DA7-81DF-15D9-48A8EEEE1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D92E78-E5DD-6D97-2BD7-E2C3B521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DA6A-D975-4563-A199-3FC37C8B3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1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616A5-D734-9AB1-7035-3FEF789A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A6C239-C545-EAA1-4E78-C1C1063CC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DEBA54-E34A-C39F-7744-EF7F94888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AB2C8B-464F-9DF8-1AAF-82A24C454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EADDC13-63D2-230D-D57D-FF1982DA6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4E80E03-B8C6-BAB3-B9CE-99E1D911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519E-CBB4-45BA-A504-4E32927E605C}" type="datetimeFigureOut">
              <a:rPr lang="de-DE" smtClean="0"/>
              <a:t>29.05.2026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99898F-17FC-A35D-2384-E40BB98A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20A10EC-2E18-86A8-A42A-A3B88332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DA6A-D975-4563-A199-3FC37C8B3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72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3E42E-B834-5D2E-2969-5E9B23EB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52A6C3-E964-3F57-5BEA-33397964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519E-CBB4-45BA-A504-4E32927E605C}" type="datetimeFigureOut">
              <a:rPr lang="de-DE" smtClean="0"/>
              <a:t>29.05.2026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F996C4-A1CD-3E56-0757-5D4A2BBDD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8C55CC-3EB9-7D13-5E1A-B9045C6C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DA6A-D975-4563-A199-3FC37C8B3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54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47457AA-D69C-FBBF-77AB-E9FF2D9A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519E-CBB4-45BA-A504-4E32927E605C}" type="datetimeFigureOut">
              <a:rPr lang="de-DE" smtClean="0"/>
              <a:t>29.05.2026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6B81512-560D-202D-CD99-F0176AD2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C077F8-85DD-D2E4-A469-86974B33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DA6A-D975-4563-A199-3FC37C8B3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05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26B80-E39C-7F89-2556-C976AC46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D64AF3-7417-2095-36E5-ADFE94C7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29E433-12F8-6C7D-556D-56C769F38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7E873A-A501-6733-6437-A1933F97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519E-CBB4-45BA-A504-4E32927E605C}" type="datetimeFigureOut">
              <a:rPr lang="de-DE" smtClean="0"/>
              <a:t>29.05.2026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E1E849-31C7-3CA8-3BDF-6DDF51D2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382C51-4706-88BD-7B2D-04E272AF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DA6A-D975-4563-A199-3FC37C8B3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39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7FC21-EE63-2C2C-23CA-D2F0319C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9CB74B2-1C16-5C26-710F-2A7EF8361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4D5864-FCFD-DF84-F333-A0C624319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D06007-A85D-8881-F894-763FD6EE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519E-CBB4-45BA-A504-4E32927E605C}" type="datetimeFigureOut">
              <a:rPr lang="de-DE" smtClean="0"/>
              <a:t>29.05.2026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2D2EAC-9812-FA35-1C97-1CF20A80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EABBDB-49F1-D9B9-E122-1D7C9C8A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DA6A-D975-4563-A199-3FC37C8B3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13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A4ED96B-F1E7-A344-CDC0-6684225C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69878D-9F17-FABA-F6CE-A407BAC8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A700AA-88C2-67D0-9AD9-581F6F068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64519E-CBB4-45BA-A504-4E32927E605C}" type="datetimeFigureOut">
              <a:rPr lang="de-DE" smtClean="0"/>
              <a:t>29.05.2026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E9FC42-3A5D-85A9-446B-D63C4FCDE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D82991-D044-0A0A-3148-51FA40D8F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3EDA6A-D975-4563-A199-3FC37C8B3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6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pp.wunschloesung.com/product/onepdm/?.8P=4057612898637" TargetMode="External"/><Relationship Id="rId13" Type="http://schemas.openxmlformats.org/officeDocument/2006/relationships/image" Target="../media/image5.png"/><Relationship Id="rId1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hyperlink" Target="https://1drv.ms/i/c/2467d9fb9c730440/IQDGx1Pds_gHR5Qd2brrEY5VAX56fBINtNlzV3HfrvDMkvY?e=Qf3dwB" TargetMode="External"/><Relationship Id="rId12" Type="http://schemas.openxmlformats.org/officeDocument/2006/relationships/image" Target="../media/image4.png"/><Relationship Id="rId17" Type="http://schemas.openxmlformats.org/officeDocument/2006/relationships/hyperlink" Target="https://www.ptb.de/cms/fileadmin/internet/presse_aktuelles/broschueren/intern_einheitensystem/Die_gesetzlichen_Einheiten.pdf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-digital-framework.org/SI/units?lang=en" TargetMode="External"/><Relationship Id="rId11" Type="http://schemas.openxmlformats.org/officeDocument/2006/relationships/hyperlink" Target="https://dpp.wunschloesung.com/product/onepdm?.8P=4057612898637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e-d-c.info/edcneu/wp-content/uploads/2024/06/ANSI-MH10.8.2-2021-updated-20220210.pdf" TargetMode="External"/><Relationship Id="rId10" Type="http://schemas.openxmlformats.org/officeDocument/2006/relationships/hyperlink" Target="https://1drv.ms/p/c/2467d9fb9c730440/IQDswlI0u_J6QJ-XXqNA7LqYAbLCFQTcQGqP7mwWUxRLxow?e=9Eerm5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www.linkedin.com/in/michael-hofmann-cdmm" TargetMode="Externa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1drv.ms/u/c/2467d9fb9c730440/IQCnPyDkx3TVQKhK6NLR3q4_AcGyXrUY-gpezjwtf9rEgng?e=qZbRw1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1drv.ms/u/c/2467d9fb9c730440/IQCdmxU3fYO1QYqT_SFqshAGAZo0PnbX_jCMRrjAxjAxVrE?e=jFeYt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otarysolutions.eu/?s=ROT.SP35X.199263" TargetMode="External"/><Relationship Id="rId5" Type="http://schemas.openxmlformats.org/officeDocument/2006/relationships/hyperlink" Target="https://ravaglioli.com/?s=RAV.KPX32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11FA63-51C2-7B54-B9D3-9C5670DC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63" y="721456"/>
            <a:ext cx="5438955" cy="1004888"/>
          </a:xfrm>
        </p:spPr>
        <p:txBody>
          <a:bodyPr anchor="b">
            <a:normAutofit/>
          </a:bodyPr>
          <a:lstStyle/>
          <a:p>
            <a:r>
              <a:rPr lang="en-GB" sz="3200" noProof="0" dirty="0" err="1"/>
              <a:t>cdmm</a:t>
            </a:r>
            <a:r>
              <a:rPr lang="en-GB" sz="3200" dirty="0"/>
              <a:t> </a:t>
            </a:r>
            <a:r>
              <a:rPr lang="en-GB" sz="3200" b="1" noProof="0" dirty="0"/>
              <a:t>ONE</a:t>
            </a:r>
            <a:r>
              <a:rPr lang="en-GB" sz="3200" noProof="0" dirty="0"/>
              <a:t>PDM</a:t>
            </a:r>
            <a:br>
              <a:rPr lang="en-GB" sz="3200" noProof="0" dirty="0"/>
            </a:br>
            <a:r>
              <a:rPr lang="en-GB" sz="2800" noProof="0" dirty="0">
                <a:latin typeface="+mn-lt"/>
              </a:rPr>
              <a:t>DPP Open Source Implementation</a:t>
            </a:r>
            <a:endParaRPr lang="en-GB" sz="3200" noProof="0" dirty="0"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954120F-7E99-3989-7CF9-75849BB7F5C0}"/>
              </a:ext>
            </a:extLst>
          </p:cNvPr>
          <p:cNvGrpSpPr/>
          <p:nvPr/>
        </p:nvGrpSpPr>
        <p:grpSpPr>
          <a:xfrm>
            <a:off x="0" y="50787"/>
            <a:ext cx="5628018" cy="793031"/>
            <a:chOff x="-2" y="6296821"/>
            <a:chExt cx="7559676" cy="11304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B0820D1-A0D8-092F-5716-D4C6F7954480}"/>
                </a:ext>
              </a:extLst>
            </p:cNvPr>
            <p:cNvSpPr/>
            <p:nvPr/>
          </p:nvSpPr>
          <p:spPr bwMode="gray">
            <a:xfrm>
              <a:off x="0" y="6296821"/>
              <a:ext cx="7559674" cy="1130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44000" tIns="36000" rIns="144000" bIns="36000" rtlCol="0" anchor="ctr"/>
            <a:lstStyle/>
            <a:p>
              <a:pPr algn="ctr"/>
              <a:endParaRPr lang="en-GB" sz="2000" b="1" kern="0" noProof="0" dirty="0">
                <a:solidFill>
                  <a:srgbClr val="FFFFFF"/>
                </a:solidFill>
              </a:endParaRP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3D8F5C8F-25F1-503E-3220-6F4AE91C6A31}"/>
                </a:ext>
              </a:extLst>
            </p:cNvPr>
            <p:cNvGrpSpPr/>
            <p:nvPr/>
          </p:nvGrpSpPr>
          <p:grpSpPr>
            <a:xfrm>
              <a:off x="-2" y="6512942"/>
              <a:ext cx="7559676" cy="771270"/>
              <a:chOff x="-1" y="6642811"/>
              <a:chExt cx="7559676" cy="771270"/>
            </a:xfrm>
          </p:grpSpPr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3AF4F1AF-CA27-3A24-FF54-0A3ED5ED5750}"/>
                  </a:ext>
                </a:extLst>
              </p:cNvPr>
              <p:cNvSpPr/>
              <p:nvPr/>
            </p:nvSpPr>
            <p:spPr bwMode="gray">
              <a:xfrm>
                <a:off x="-1" y="6710976"/>
                <a:ext cx="7559676" cy="56170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144000" tIns="36000" rIns="144000" bIns="36000" rtlCol="0" anchor="ctr"/>
              <a:lstStyle/>
              <a:p>
                <a:pPr algn="ctr"/>
                <a:endParaRPr lang="en-GB" sz="2000" b="1" kern="0" noProof="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52E4B9C6-BFDC-2BDA-F404-F9466B835B85}"/>
                  </a:ext>
                </a:extLst>
              </p:cNvPr>
              <p:cNvGrpSpPr/>
              <p:nvPr/>
            </p:nvGrpSpPr>
            <p:grpSpPr>
              <a:xfrm>
                <a:off x="253952" y="6642811"/>
                <a:ext cx="7072362" cy="771270"/>
                <a:chOff x="1147548" y="4024375"/>
                <a:chExt cx="3648817" cy="400304"/>
              </a:xfrm>
              <a:noFill/>
            </p:grpSpPr>
            <p:pic>
              <p:nvPicPr>
                <p:cNvPr id="19" name="Grafik 18">
                  <a:extLst>
                    <a:ext uri="{FF2B5EF4-FFF2-40B4-BE49-F238E27FC236}">
                      <a16:creationId xmlns:a16="http://schemas.microsoft.com/office/drawing/2014/main" id="{5D183444-0EEE-5B54-1951-5009C48326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9198"/>
                <a:stretch/>
              </p:blipFill>
              <p:spPr>
                <a:xfrm>
                  <a:off x="1147548" y="4058878"/>
                  <a:ext cx="1364516" cy="28895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1" name="Grafik 20">
                  <a:extLst>
                    <a:ext uri="{FF2B5EF4-FFF2-40B4-BE49-F238E27FC236}">
                      <a16:creationId xmlns:a16="http://schemas.microsoft.com/office/drawing/2014/main" id="{BBAEAE3C-AE03-77F3-4F52-0E0447381A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124" b="4590"/>
                <a:stretch>
                  <a:fillRect/>
                </a:stretch>
              </p:blipFill>
              <p:spPr>
                <a:xfrm>
                  <a:off x="2732615" y="4024375"/>
                  <a:ext cx="914400" cy="400304"/>
                </a:xfrm>
                <a:prstGeom prst="rect">
                  <a:avLst/>
                </a:prstGeom>
              </p:spPr>
            </p:pic>
            <p:pic>
              <p:nvPicPr>
                <p:cNvPr id="23" name="Grafik 22">
                  <a:extLst>
                    <a:ext uri="{FF2B5EF4-FFF2-40B4-BE49-F238E27FC236}">
                      <a16:creationId xmlns:a16="http://schemas.microsoft.com/office/drawing/2014/main" id="{3A200E64-A963-E128-ABE0-EEBB7F99E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83" b="1283"/>
                <a:stretch/>
              </p:blipFill>
              <p:spPr>
                <a:xfrm>
                  <a:off x="3881965" y="4060626"/>
                  <a:ext cx="914400" cy="291600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633DF00D-F8B5-B592-2CBC-E2779CED1F3B}"/>
              </a:ext>
            </a:extLst>
          </p:cNvPr>
          <p:cNvSpPr txBox="1">
            <a:spLocks/>
          </p:cNvSpPr>
          <p:nvPr/>
        </p:nvSpPr>
        <p:spPr>
          <a:xfrm>
            <a:off x="5938379" y="354959"/>
            <a:ext cx="5726630" cy="5864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900" i="1" u="sng" noProof="0" dirty="0"/>
              <a:t>Short description:</a:t>
            </a:r>
          </a:p>
          <a:p>
            <a:pPr fontAlgn="base"/>
            <a:r>
              <a:rPr lang="en-GB" b="1" dirty="0"/>
              <a:t>“</a:t>
            </a:r>
            <a:r>
              <a:rPr lang="en-US" b="1" dirty="0"/>
              <a:t>Every product will have its own website!”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MLP (Minimum Lovable Product) of </a:t>
            </a:r>
            <a:r>
              <a:rPr lang="en-GB" b="1" dirty="0"/>
              <a:t>fully scalable Showcase-Implementation</a:t>
            </a:r>
            <a:r>
              <a:rPr lang="en-GB" dirty="0"/>
              <a:t> (UHP Ultra Hight Performance DPP via API)</a:t>
            </a:r>
            <a:r>
              <a:rPr lang="en-US" dirty="0"/>
              <a:t>​</a:t>
            </a:r>
          </a:p>
          <a:p>
            <a:pPr fontAlgn="base"/>
            <a:r>
              <a:rPr lang="en-US" b="1" dirty="0"/>
              <a:t>Ready to integrate </a:t>
            </a:r>
            <a:r>
              <a:rPr lang="en-US" dirty="0"/>
              <a:t>with real unified product data sources​</a:t>
            </a:r>
          </a:p>
          <a:p>
            <a:pPr fontAlgn="base"/>
            <a:r>
              <a:rPr lang="en-US" dirty="0"/>
              <a:t>Developed by an </a:t>
            </a:r>
            <a:r>
              <a:rPr lang="en-US" b="1" dirty="0"/>
              <a:t>interdisciplinary consortium with end-to-end expertise </a:t>
            </a:r>
            <a:r>
              <a:rPr lang="en-US" dirty="0"/>
              <a:t>(regulation, metrification, standardization, integration &amp; innovation?</a:t>
            </a:r>
          </a:p>
          <a:p>
            <a:pPr fontAlgn="base"/>
            <a:r>
              <a:rPr lang="en-US" b="1" dirty="0"/>
              <a:t>API &amp; User-centered design</a:t>
            </a:r>
            <a:r>
              <a:rPr lang="en-US" dirty="0"/>
              <a:t>, containerized platform technology, open marketing &amp; sales</a:t>
            </a:r>
          </a:p>
          <a:p>
            <a:pPr fontAlgn="base"/>
            <a:r>
              <a:rPr lang="en-US" dirty="0"/>
              <a:t>Benefit from </a:t>
            </a:r>
            <a:r>
              <a:rPr lang="en-US" b="1" dirty="0"/>
              <a:t>DPP cross-industries best practices</a:t>
            </a:r>
            <a:r>
              <a:rPr lang="en-US" dirty="0"/>
              <a:t>​ (OEM &amp; IAM)</a:t>
            </a:r>
          </a:p>
          <a:p>
            <a:pPr fontAlgn="base"/>
            <a:r>
              <a:rPr lang="en-US" b="1" dirty="0"/>
              <a:t>DPP as a springboard, </a:t>
            </a:r>
            <a:r>
              <a:rPr lang="en-US" dirty="0"/>
              <a:t>rather than only meeting regulatory requirements (New customer Touchpoint incl. potential for </a:t>
            </a:r>
            <a:r>
              <a:rPr lang="en-US" b="1" dirty="0"/>
              <a:t>up- and cross-selling products as well as extended services</a:t>
            </a:r>
            <a:r>
              <a:rPr lang="en-US" dirty="0"/>
              <a:t>​)</a:t>
            </a:r>
          </a:p>
          <a:p>
            <a:pPr fontAlgn="base"/>
            <a:r>
              <a:rPr lang="en-US" b="1" dirty="0"/>
              <a:t>Focus on core business technologies, real scalable Digital SI </a:t>
            </a:r>
            <a:r>
              <a:rPr lang="en-US" b="1" dirty="0" err="1"/>
              <a:t>semantified</a:t>
            </a:r>
            <a:r>
              <a:rPr lang="en-US" b="1" dirty="0"/>
              <a:t> “DPP Data + DPP System” architectures, </a:t>
            </a:r>
            <a:r>
              <a:rPr lang="en-US" dirty="0"/>
              <a:t>instead of developing an own solution​ without </a:t>
            </a:r>
            <a:r>
              <a:rPr lang="en-US" dirty="0">
                <a:hlinkClick r:id="rId6"/>
              </a:rPr>
              <a:t>Nature Constants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b="1" dirty="0"/>
              <a:t>DPP OS Preview:</a:t>
            </a:r>
            <a:r>
              <a:rPr lang="en-US" dirty="0"/>
              <a:t> </a:t>
            </a:r>
            <a:r>
              <a:rPr lang="en-US" dirty="0">
                <a:hlinkClick r:id="rId7"/>
              </a:rPr>
              <a:t>cdmm ONEPDM Open Source Architecture</a:t>
            </a:r>
            <a:endParaRPr lang="en-US" dirty="0"/>
          </a:p>
          <a:p>
            <a:pPr fontAlgn="base"/>
            <a:r>
              <a:rPr lang="en-US" b="1" dirty="0"/>
              <a:t>DPP Example: DI Data Identifier </a:t>
            </a:r>
            <a:r>
              <a:rPr lang="en-US" b="1" dirty="0" err="1"/>
              <a:t>Product.gtin</a:t>
            </a:r>
            <a:r>
              <a:rPr lang="en-US" b="1" dirty="0"/>
              <a:t> ?.8P </a:t>
            </a:r>
            <a:r>
              <a:rPr lang="en-US" dirty="0">
                <a:hlinkClick r:id="rId8"/>
              </a:rPr>
              <a:t>https://dpp.wunschloesung.com/product/onepdm/?.8P=4057612898637</a:t>
            </a:r>
            <a:endParaRPr lang="en-US" dirty="0"/>
          </a:p>
          <a:p>
            <a:pPr fontAlgn="base"/>
            <a:r>
              <a:rPr lang="en-US" b="1" dirty="0"/>
              <a:t>Contact:</a:t>
            </a:r>
            <a:r>
              <a:rPr lang="en-US" dirty="0"/>
              <a:t> Michael Hofmann | cdmm GmbH | JENA | Thuringia </a:t>
            </a:r>
            <a:r>
              <a:rPr lang="en-US" dirty="0">
                <a:hlinkClick r:id="rId9"/>
              </a:rPr>
              <a:t>https://www.linkedin.com/in/michael-hofmann-cdmm</a:t>
            </a:r>
            <a:endParaRPr lang="en-US" dirty="0"/>
          </a:p>
          <a:p>
            <a:pPr fontAlgn="base"/>
            <a:r>
              <a:rPr lang="en-US" b="1" dirty="0"/>
              <a:t>for more information</a:t>
            </a:r>
            <a:r>
              <a:rPr lang="en-US" dirty="0"/>
              <a:t>, please visit the </a:t>
            </a:r>
            <a:r>
              <a:rPr lang="en-US" dirty="0">
                <a:hlinkClick r:id="rId10"/>
              </a:rPr>
              <a:t>full </a:t>
            </a:r>
            <a:r>
              <a:rPr lang="en-US" dirty="0" err="1">
                <a:hlinkClick r:id="rId10"/>
              </a:rPr>
              <a:t>cdmm</a:t>
            </a:r>
            <a:r>
              <a:rPr lang="en-US" dirty="0">
                <a:hlinkClick r:id="rId10"/>
              </a:rPr>
              <a:t> slide deck</a:t>
            </a:r>
            <a:endParaRPr lang="en-US" dirty="0"/>
          </a:p>
        </p:txBody>
      </p:sp>
      <p:sp>
        <p:nvSpPr>
          <p:cNvPr id="4" name="Rechteck 3">
            <a:hlinkClick r:id="rId11"/>
            <a:extLst>
              <a:ext uri="{FF2B5EF4-FFF2-40B4-BE49-F238E27FC236}">
                <a16:creationId xmlns:a16="http://schemas.microsoft.com/office/drawing/2014/main" id="{F3C61160-7644-2DBD-4D20-9D3DDACF800D}"/>
              </a:ext>
            </a:extLst>
          </p:cNvPr>
          <p:cNvSpPr/>
          <p:nvPr/>
        </p:nvSpPr>
        <p:spPr>
          <a:xfrm>
            <a:off x="1376006" y="5842422"/>
            <a:ext cx="4168044" cy="576000"/>
          </a:xfrm>
          <a:prstGeom prst="rect">
            <a:avLst/>
          </a:prstGeom>
          <a:solidFill>
            <a:srgbClr val="00D27D"/>
          </a:solidFill>
          <a:ln w="25400" cap="flat" cmpd="sng" algn="ctr">
            <a:noFill/>
            <a:prstDash val="solid"/>
          </a:ln>
          <a:effectLst/>
        </p:spPr>
        <p:txBody>
          <a:bodyPr wrap="none" lIns="334800" rIns="334800" rtlCol="0" anchor="ctr" anchorCtr="1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7813"/>
            <a:r>
              <a:rPr lang="de-DE" sz="2000" b="1" kern="0" dirty="0" err="1">
                <a:solidFill>
                  <a:schemeClr val="bg1"/>
                </a:solidFill>
                <a:latin typeface="Calibri" panose="020F0502020204030204" pitchFamily="34" charset="0"/>
                <a:ea typeface="Helvetica Neue Thin" charset="0"/>
                <a:cs typeface="Calibri" panose="020F0502020204030204" pitchFamily="34" charset="0"/>
              </a:rPr>
              <a:t>Example</a:t>
            </a:r>
            <a:r>
              <a:rPr lang="de-DE" sz="2000" b="1" kern="0" dirty="0">
                <a:solidFill>
                  <a:schemeClr val="bg1"/>
                </a:solidFill>
                <a:latin typeface="Calibri" panose="020F0502020204030204" pitchFamily="34" charset="0"/>
                <a:ea typeface="Helvetica Neue Thin" charset="0"/>
                <a:cs typeface="Calibri" panose="020F0502020204030204" pitchFamily="34" charset="0"/>
              </a:rPr>
              <a:t>: dpp.wunschloesung.com</a:t>
            </a:r>
          </a:p>
        </p:txBody>
      </p:sp>
      <p:pic>
        <p:nvPicPr>
          <p:cNvPr id="1026" name="Picture 2">
            <a:hlinkClick r:id="rId11"/>
            <a:extLst>
              <a:ext uri="{FF2B5EF4-FFF2-40B4-BE49-F238E27FC236}">
                <a16:creationId xmlns:a16="http://schemas.microsoft.com/office/drawing/2014/main" id="{0590AC1B-672C-574B-F255-927C4F6CA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6" y="5597509"/>
            <a:ext cx="1017496" cy="101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nhaltsplatzhalter 9">
            <a:hlinkClick r:id="rId7"/>
            <a:extLst>
              <a:ext uri="{FF2B5EF4-FFF2-40B4-BE49-F238E27FC236}">
                <a16:creationId xmlns:a16="http://schemas.microsoft.com/office/drawing/2014/main" id="{6BDFB4B8-D91F-4212-4A2C-544DD071B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r="-1"/>
          <a:stretch>
            <a:fillRect/>
          </a:stretch>
        </p:blipFill>
        <p:spPr>
          <a:xfrm>
            <a:off x="189063" y="2300770"/>
            <a:ext cx="5168489" cy="3129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>
            <a:hlinkClick r:id="rId11"/>
            <a:extLst>
              <a:ext uri="{FF2B5EF4-FFF2-40B4-BE49-F238E27FC236}">
                <a16:creationId xmlns:a16="http://schemas.microsoft.com/office/drawing/2014/main" id="{D872E32F-B87C-AFF7-9F30-5F50DF96A5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83915" y="2083652"/>
            <a:ext cx="2673637" cy="3627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Pfeil nach rechts 34">
            <a:hlinkClick r:id="rId15"/>
            <a:extLst>
              <a:ext uri="{FF2B5EF4-FFF2-40B4-BE49-F238E27FC236}">
                <a16:creationId xmlns:a16="http://schemas.microsoft.com/office/drawing/2014/main" id="{80347E73-1AB9-7A42-9099-0EB46560AC2F}"/>
              </a:ext>
            </a:extLst>
          </p:cNvPr>
          <p:cNvSpPr/>
          <p:nvPr/>
        </p:nvSpPr>
        <p:spPr>
          <a:xfrm rot="20601124">
            <a:off x="86641" y="4047714"/>
            <a:ext cx="1125833" cy="516830"/>
          </a:xfrm>
          <a:prstGeom prst="rightArrow">
            <a:avLst/>
          </a:prstGeom>
          <a:solidFill>
            <a:srgbClr val="00D27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click</a:t>
            </a:r>
          </a:p>
        </p:txBody>
      </p:sp>
      <p:sp>
        <p:nvSpPr>
          <p:cNvPr id="5" name="Pfeil nach rechts 34">
            <a:hlinkClick r:id="rId15"/>
            <a:extLst>
              <a:ext uri="{FF2B5EF4-FFF2-40B4-BE49-F238E27FC236}">
                <a16:creationId xmlns:a16="http://schemas.microsoft.com/office/drawing/2014/main" id="{20C4041A-D9C2-F438-691C-1267FD7309A7}"/>
              </a:ext>
            </a:extLst>
          </p:cNvPr>
          <p:cNvSpPr/>
          <p:nvPr/>
        </p:nvSpPr>
        <p:spPr>
          <a:xfrm rot="20601124">
            <a:off x="2270503" y="4940417"/>
            <a:ext cx="1125833" cy="516830"/>
          </a:xfrm>
          <a:prstGeom prst="rightArrow">
            <a:avLst/>
          </a:prstGeom>
          <a:solidFill>
            <a:srgbClr val="00D27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click</a:t>
            </a:r>
          </a:p>
        </p:txBody>
      </p:sp>
      <p:pic>
        <p:nvPicPr>
          <p:cNvPr id="7" name="Picture 5" descr="A picture containing text, outdoor, sign, blue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F19BAF82-07CF-70C4-6CD6-D5870184583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79" y="1791012"/>
            <a:ext cx="694521" cy="6644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20" descr="Chart, sunburst chart&#10;&#10;Description automatically generated">
            <a:hlinkClick r:id="rId17"/>
            <a:extLst>
              <a:ext uri="{FF2B5EF4-FFF2-40B4-BE49-F238E27FC236}">
                <a16:creationId xmlns:a16="http://schemas.microsoft.com/office/drawing/2014/main" id="{1696C7D9-19F1-7442-95BF-4AFE7EE62CC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431" y="112019"/>
            <a:ext cx="793031" cy="7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4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260EC-0CA7-FA7D-F2DC-FF2F89AEB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nhaltsplatzhalter 11">
            <a:extLst>
              <a:ext uri="{FF2B5EF4-FFF2-40B4-BE49-F238E27FC236}">
                <a16:creationId xmlns:a16="http://schemas.microsoft.com/office/drawing/2014/main" id="{C5FEBE72-2533-0FA4-81C0-F8A309D2BA40}"/>
              </a:ext>
            </a:extLst>
          </p:cNvPr>
          <p:cNvSpPr txBox="1">
            <a:spLocks/>
          </p:cNvSpPr>
          <p:nvPr/>
        </p:nvSpPr>
        <p:spPr>
          <a:xfrm>
            <a:off x="5081224" y="5985363"/>
            <a:ext cx="4673600" cy="93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000" noProof="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FABE66B-DFB9-660F-C71A-58080A5BB2B1}"/>
              </a:ext>
            </a:extLst>
          </p:cNvPr>
          <p:cNvGrpSpPr/>
          <p:nvPr/>
        </p:nvGrpSpPr>
        <p:grpSpPr>
          <a:xfrm>
            <a:off x="6736435" y="17905"/>
            <a:ext cx="5455565" cy="768731"/>
            <a:chOff x="-2" y="6296821"/>
            <a:chExt cx="7559676" cy="113040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1141EE02-CD06-4740-BAF4-038F7497CEA2}"/>
                </a:ext>
              </a:extLst>
            </p:cNvPr>
            <p:cNvSpPr/>
            <p:nvPr/>
          </p:nvSpPr>
          <p:spPr bwMode="gray">
            <a:xfrm>
              <a:off x="0" y="6296821"/>
              <a:ext cx="7559674" cy="1130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44000" tIns="36000" rIns="144000" bIns="36000" rtlCol="0" anchor="ctr"/>
            <a:lstStyle/>
            <a:p>
              <a:pPr algn="ctr"/>
              <a:endParaRPr lang="en-GB" sz="2000" b="1" kern="0" noProof="0">
                <a:solidFill>
                  <a:srgbClr val="FFFFFF"/>
                </a:solidFill>
              </a:endParaRPr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10F0E610-DF27-8F71-76B5-E59BD6880E01}"/>
                </a:ext>
              </a:extLst>
            </p:cNvPr>
            <p:cNvGrpSpPr/>
            <p:nvPr/>
          </p:nvGrpSpPr>
          <p:grpSpPr>
            <a:xfrm>
              <a:off x="-2" y="6512942"/>
              <a:ext cx="7559676" cy="771270"/>
              <a:chOff x="-1" y="6642811"/>
              <a:chExt cx="7559676" cy="771270"/>
            </a:xfrm>
          </p:grpSpPr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53D736B9-6DC1-279B-5D2C-4E04A1489CCD}"/>
                  </a:ext>
                </a:extLst>
              </p:cNvPr>
              <p:cNvSpPr/>
              <p:nvPr/>
            </p:nvSpPr>
            <p:spPr bwMode="gray">
              <a:xfrm>
                <a:off x="-1" y="6710976"/>
                <a:ext cx="7559676" cy="56170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144000" tIns="36000" rIns="144000" bIns="36000" rtlCol="0" anchor="ctr"/>
              <a:lstStyle/>
              <a:p>
                <a:pPr algn="ctr"/>
                <a:endParaRPr lang="en-GB" sz="2000" b="1" kern="0" noProof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0B2548FF-0EFB-BEAA-6439-6283FF4CBD3A}"/>
                  </a:ext>
                </a:extLst>
              </p:cNvPr>
              <p:cNvGrpSpPr/>
              <p:nvPr/>
            </p:nvGrpSpPr>
            <p:grpSpPr>
              <a:xfrm>
                <a:off x="253952" y="6642811"/>
                <a:ext cx="7072362" cy="771270"/>
                <a:chOff x="1147548" y="4024375"/>
                <a:chExt cx="3648817" cy="400304"/>
              </a:xfrm>
              <a:noFill/>
            </p:grpSpPr>
            <p:pic>
              <p:nvPicPr>
                <p:cNvPr id="18" name="Grafik 17">
                  <a:extLst>
                    <a:ext uri="{FF2B5EF4-FFF2-40B4-BE49-F238E27FC236}">
                      <a16:creationId xmlns:a16="http://schemas.microsoft.com/office/drawing/2014/main" id="{9BA86B88-D7D9-27F7-ED86-D3FCF0EDAF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9198"/>
                <a:stretch/>
              </p:blipFill>
              <p:spPr>
                <a:xfrm>
                  <a:off x="1147548" y="4058878"/>
                  <a:ext cx="1364516" cy="28895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9" name="Grafik 18">
                  <a:extLst>
                    <a:ext uri="{FF2B5EF4-FFF2-40B4-BE49-F238E27FC236}">
                      <a16:creationId xmlns:a16="http://schemas.microsoft.com/office/drawing/2014/main" id="{4B73577F-7662-0BF4-113C-6F6A90374E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124" b="4590"/>
                <a:stretch>
                  <a:fillRect/>
                </a:stretch>
              </p:blipFill>
              <p:spPr>
                <a:xfrm>
                  <a:off x="2732615" y="4024375"/>
                  <a:ext cx="914400" cy="400304"/>
                </a:xfrm>
                <a:prstGeom prst="rect">
                  <a:avLst/>
                </a:prstGeom>
              </p:spPr>
            </p:pic>
            <p:pic>
              <p:nvPicPr>
                <p:cNvPr id="20" name="Grafik 19">
                  <a:extLst>
                    <a:ext uri="{FF2B5EF4-FFF2-40B4-BE49-F238E27FC236}">
                      <a16:creationId xmlns:a16="http://schemas.microsoft.com/office/drawing/2014/main" id="{FB233A68-461F-29AA-1A8C-EB225D7B85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283" b="1283"/>
                <a:stretch/>
              </p:blipFill>
              <p:spPr>
                <a:xfrm>
                  <a:off x="3881965" y="4060626"/>
                  <a:ext cx="914400" cy="291600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74DD94B-FE95-7C15-2760-E5DDF91BD59D}"/>
              </a:ext>
            </a:extLst>
          </p:cNvPr>
          <p:cNvGrpSpPr/>
          <p:nvPr/>
        </p:nvGrpSpPr>
        <p:grpSpPr>
          <a:xfrm>
            <a:off x="758294" y="1380463"/>
            <a:ext cx="5102887" cy="1196270"/>
            <a:chOff x="840365" y="1482170"/>
            <a:chExt cx="5102887" cy="1196270"/>
          </a:xfrm>
        </p:grpSpPr>
        <p:sp>
          <p:nvSpPr>
            <p:cNvPr id="37" name="Inhaltsplatzhalter 11">
              <a:extLst>
                <a:ext uri="{FF2B5EF4-FFF2-40B4-BE49-F238E27FC236}">
                  <a16:creationId xmlns:a16="http://schemas.microsoft.com/office/drawing/2014/main" id="{28DBB784-8717-F433-9770-7F5790FE5DAA}"/>
                </a:ext>
              </a:extLst>
            </p:cNvPr>
            <p:cNvSpPr txBox="1">
              <a:spLocks/>
            </p:cNvSpPr>
            <p:nvPr/>
          </p:nvSpPr>
          <p:spPr>
            <a:xfrm>
              <a:off x="840365" y="1746577"/>
              <a:ext cx="5102887" cy="9318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Char char="-"/>
              </a:pPr>
              <a:r>
                <a:rPr lang="en-GB" sz="1200" b="1" dirty="0"/>
                <a:t>for all Industries</a:t>
              </a:r>
              <a:r>
                <a:rPr lang="en-GB" sz="1200" dirty="0"/>
                <a:t>, for all Sectors, for all Languages</a:t>
              </a:r>
            </a:p>
            <a:p>
              <a:pPr>
                <a:buFontTx/>
                <a:buChar char="-"/>
              </a:pPr>
              <a:r>
                <a:rPr lang="en-GB" sz="1200" b="1" dirty="0"/>
                <a:t>for all Products </a:t>
              </a:r>
              <a:r>
                <a:rPr lang="en-GB" sz="1200" dirty="0"/>
                <a:t>(ISO IEC 15459 Digital Object Link ready) </a:t>
              </a:r>
            </a:p>
            <a:p>
              <a:pPr>
                <a:buFontTx/>
                <a:buChar char="-"/>
              </a:pPr>
              <a:r>
                <a:rPr lang="en-GB" sz="1200" b="1" noProof="0" dirty="0"/>
                <a:t>for all </a:t>
              </a:r>
              <a:r>
                <a:rPr lang="en-GB" sz="1200" b="1" dirty="0" err="1"/>
                <a:t>ProductGroups</a:t>
              </a:r>
              <a:r>
                <a:rPr lang="en-GB" sz="1200" b="1" dirty="0"/>
                <a:t> </a:t>
              </a:r>
              <a:r>
                <a:rPr lang="en-GB" sz="1200" dirty="0"/>
                <a:t>(ESPR Annex III &amp; “Attribute Longlist” ready)</a:t>
              </a:r>
            </a:p>
            <a:p>
              <a:pPr>
                <a:buFontTx/>
                <a:buChar char="-"/>
              </a:pPr>
              <a:r>
                <a:rPr lang="en-US" sz="1200" b="1" dirty="0"/>
                <a:t>Digital SI unified.</a:t>
              </a:r>
              <a:r>
                <a:rPr lang="en-US" sz="1200" dirty="0"/>
                <a:t> </a:t>
              </a:r>
              <a:endParaRPr lang="en-GB" sz="1200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10CF54BB-254D-FFF0-BA11-A54BCFBAE97F}"/>
                </a:ext>
              </a:extLst>
            </p:cNvPr>
            <p:cNvSpPr txBox="1"/>
            <p:nvPr/>
          </p:nvSpPr>
          <p:spPr>
            <a:xfrm>
              <a:off x="840365" y="1482170"/>
              <a:ext cx="5102887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noProof="0" dirty="0"/>
                <a:t>Vertical/industry &amp; target groups:</a:t>
              </a: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811B3B90-7B70-7DE9-E930-114624031F9D}"/>
              </a:ext>
            </a:extLst>
          </p:cNvPr>
          <p:cNvGrpSpPr/>
          <p:nvPr/>
        </p:nvGrpSpPr>
        <p:grpSpPr>
          <a:xfrm>
            <a:off x="6327400" y="1380463"/>
            <a:ext cx="5692770" cy="1196270"/>
            <a:chOff x="840365" y="1482170"/>
            <a:chExt cx="5102887" cy="1196270"/>
          </a:xfrm>
        </p:grpSpPr>
        <p:sp>
          <p:nvSpPr>
            <p:cNvPr id="45" name="Inhaltsplatzhalter 11">
              <a:extLst>
                <a:ext uri="{FF2B5EF4-FFF2-40B4-BE49-F238E27FC236}">
                  <a16:creationId xmlns:a16="http://schemas.microsoft.com/office/drawing/2014/main" id="{B729F2C8-94FC-F435-F6E6-6D677FB9A562}"/>
                </a:ext>
              </a:extLst>
            </p:cNvPr>
            <p:cNvSpPr txBox="1">
              <a:spLocks/>
            </p:cNvSpPr>
            <p:nvPr/>
          </p:nvSpPr>
          <p:spPr>
            <a:xfrm>
              <a:off x="840365" y="1746577"/>
              <a:ext cx="5102887" cy="9318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200" dirty="0"/>
                <a:t>- No.1 “DPP Data + DPP System” concept with New SI System (2019) inside </a:t>
              </a:r>
              <a:br>
                <a:rPr lang="en-GB" sz="1200" dirty="0"/>
              </a:br>
              <a:r>
                <a:rPr lang="en-GB" sz="1200" dirty="0"/>
                <a:t>- No.1 Vocabulary concept inside – Digital SI, Schema.org, IEC CDD, etc.</a:t>
              </a:r>
              <a:br>
                <a:rPr lang="en-GB" sz="1200" dirty="0"/>
              </a:br>
              <a:r>
                <a:rPr lang="en-GB" sz="1200" dirty="0"/>
                <a:t>- No.1 Long-life DPP Product Data Model</a:t>
              </a:r>
              <a:br>
                <a:rPr lang="en-GB" sz="1200" dirty="0"/>
              </a:br>
              <a:r>
                <a:rPr lang="en-GB" sz="1200" dirty="0"/>
                <a:t>- Cross-sectors ISO IEC 15459 DI Data Identifier inside (GS1 &amp; ANSI MH10)</a:t>
              </a:r>
              <a:br>
                <a:rPr lang="en-GB" sz="1200" dirty="0"/>
              </a:br>
              <a:r>
                <a:rPr lang="en-GB" sz="1200" dirty="0"/>
                <a:t>- Long-life interoperability &amp; updateability concept inside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88E14A3F-E0B7-92C4-E6F3-B66203CC6D34}"/>
                </a:ext>
              </a:extLst>
            </p:cNvPr>
            <p:cNvSpPr txBox="1"/>
            <p:nvPr/>
          </p:nvSpPr>
          <p:spPr>
            <a:xfrm>
              <a:off x="840365" y="1482170"/>
              <a:ext cx="5102887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noProof="0" dirty="0"/>
                <a:t>Purpose &amp; problem addressed:</a:t>
              </a: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BF62875-B191-F4A6-8A2F-67FC371FF434}"/>
              </a:ext>
            </a:extLst>
          </p:cNvPr>
          <p:cNvGrpSpPr/>
          <p:nvPr/>
        </p:nvGrpSpPr>
        <p:grpSpPr>
          <a:xfrm>
            <a:off x="758293" y="2701114"/>
            <a:ext cx="5102887" cy="1196270"/>
            <a:chOff x="840365" y="1482170"/>
            <a:chExt cx="5102887" cy="1196270"/>
          </a:xfrm>
        </p:grpSpPr>
        <p:sp>
          <p:nvSpPr>
            <p:cNvPr id="48" name="Inhaltsplatzhalter 11">
              <a:extLst>
                <a:ext uri="{FF2B5EF4-FFF2-40B4-BE49-F238E27FC236}">
                  <a16:creationId xmlns:a16="http://schemas.microsoft.com/office/drawing/2014/main" id="{9C6A0A72-839A-319B-1ABF-DBAD504BDF0A}"/>
                </a:ext>
              </a:extLst>
            </p:cNvPr>
            <p:cNvSpPr txBox="1">
              <a:spLocks/>
            </p:cNvSpPr>
            <p:nvPr/>
          </p:nvSpPr>
          <p:spPr>
            <a:xfrm>
              <a:off x="840365" y="1746577"/>
              <a:ext cx="5102887" cy="9318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200" dirty="0"/>
                <a:t>- </a:t>
              </a:r>
              <a:r>
                <a:rPr lang="en-GB" sz="1200" b="1" dirty="0"/>
                <a:t>SI System Core </a:t>
              </a:r>
              <a:r>
                <a:rPr lang="en-GB" sz="1200" dirty="0"/>
                <a:t>inside (The New BIPM SI System of Units)</a:t>
              </a:r>
            </a:p>
            <a:p>
              <a:pPr marL="0" indent="0">
                <a:buNone/>
              </a:pPr>
              <a:r>
                <a:rPr lang="en-GB" sz="1200" dirty="0"/>
                <a:t>- </a:t>
              </a:r>
              <a:r>
                <a:rPr lang="en-GB" sz="1200" b="1" dirty="0"/>
                <a:t>Multi Vocabulary </a:t>
              </a:r>
              <a:r>
                <a:rPr lang="en-GB" sz="1200" dirty="0"/>
                <a:t>Concept inside (IEC CDD, ECLASS, GS1, UNTP, etc.)</a:t>
              </a:r>
            </a:p>
            <a:p>
              <a:pPr marL="0" indent="0">
                <a:buNone/>
              </a:pPr>
              <a:r>
                <a:rPr lang="en-GB" sz="1200" dirty="0"/>
                <a:t>- </a:t>
              </a:r>
              <a:r>
                <a:rPr lang="en-GB" sz="1200" b="1" dirty="0"/>
                <a:t>SI unified S</a:t>
              </a:r>
              <a:r>
                <a:rPr lang="en-GB" sz="1200" b="1" noProof="0" dirty="0" err="1"/>
                <a:t>emantics</a:t>
              </a:r>
              <a:r>
                <a:rPr lang="en-GB" sz="1200" b="1" noProof="0" dirty="0"/>
                <a:t> Concept  inside </a:t>
              </a:r>
              <a:r>
                <a:rPr lang="en-GB" sz="1200" noProof="0" dirty="0"/>
                <a:t>- f</a:t>
              </a:r>
              <a:r>
                <a:rPr lang="en-US" sz="1200" dirty="0"/>
                <a:t>or all Times, for all People, for all DPP </a:t>
              </a:r>
              <a:r>
                <a:rPr lang="en-GB" sz="1200" noProof="0"/>
                <a:t>(</a:t>
              </a:r>
              <a:r>
                <a:rPr lang="en-GB" sz="1200" noProof="0" dirty="0"/>
                <a:t>EDI, EDIFACT</a:t>
              </a:r>
              <a:r>
                <a:rPr lang="en-GB" sz="1200" noProof="0"/>
                <a:t>, AIM, ANSI, IDTA</a:t>
              </a:r>
              <a:r>
                <a:rPr lang="en-GB" sz="1200" noProof="0" dirty="0"/>
                <a:t>, OPC-UA etc.)</a:t>
              </a:r>
            </a:p>
            <a:p>
              <a:pPr>
                <a:buFontTx/>
                <a:buChar char="-"/>
              </a:pPr>
              <a:endParaRPr lang="en-GB" sz="1200" noProof="0" dirty="0"/>
            </a:p>
            <a:p>
              <a:pPr>
                <a:buFontTx/>
                <a:buChar char="-"/>
              </a:pPr>
              <a:endParaRPr lang="en-GB" sz="1200" noProof="0" dirty="0"/>
            </a:p>
            <a:p>
              <a:pPr>
                <a:buFontTx/>
                <a:buChar char="-"/>
              </a:pPr>
              <a:endParaRPr lang="en-GB" sz="1200" noProof="0" dirty="0"/>
            </a:p>
            <a:p>
              <a:pPr>
                <a:buFontTx/>
                <a:buChar char="-"/>
              </a:pPr>
              <a:endParaRPr lang="en-GB" sz="1200" noProof="0" dirty="0"/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B17D7A9C-D8D5-877F-128F-4A4FC1668E92}"/>
                </a:ext>
              </a:extLst>
            </p:cNvPr>
            <p:cNvSpPr txBox="1"/>
            <p:nvPr/>
          </p:nvSpPr>
          <p:spPr>
            <a:xfrm>
              <a:off x="840365" y="1482170"/>
              <a:ext cx="5102887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noProof="0" dirty="0"/>
                <a:t>Core functionality &amp; key components :</a:t>
              </a:r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AF1147A9-D91A-9AC2-7042-4C2ECA8A5C5D}"/>
              </a:ext>
            </a:extLst>
          </p:cNvPr>
          <p:cNvGrpSpPr/>
          <p:nvPr/>
        </p:nvGrpSpPr>
        <p:grpSpPr>
          <a:xfrm>
            <a:off x="6327401" y="2701114"/>
            <a:ext cx="5692770" cy="1196270"/>
            <a:chOff x="840365" y="1482170"/>
            <a:chExt cx="5102887" cy="1196270"/>
          </a:xfrm>
        </p:grpSpPr>
        <p:sp>
          <p:nvSpPr>
            <p:cNvPr id="51" name="Inhaltsplatzhalter 11">
              <a:extLst>
                <a:ext uri="{FF2B5EF4-FFF2-40B4-BE49-F238E27FC236}">
                  <a16:creationId xmlns:a16="http://schemas.microsoft.com/office/drawing/2014/main" id="{8997C5D8-E348-F14E-381E-29A7710523BA}"/>
                </a:ext>
              </a:extLst>
            </p:cNvPr>
            <p:cNvSpPr txBox="1">
              <a:spLocks/>
            </p:cNvSpPr>
            <p:nvPr/>
          </p:nvSpPr>
          <p:spPr>
            <a:xfrm>
              <a:off x="840365" y="1746577"/>
              <a:ext cx="5102887" cy="9318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200" noProof="0" dirty="0"/>
                <a:t>- </a:t>
              </a:r>
              <a:r>
                <a:rPr lang="en-GB" sz="1200" b="1" noProof="0" dirty="0"/>
                <a:t>ONE</a:t>
              </a:r>
              <a:r>
                <a:rPr lang="en-GB" sz="1200" noProof="0" dirty="0"/>
                <a:t>PDM DPP Product Data Model (</a:t>
              </a:r>
              <a:r>
                <a:rPr lang="en-GB" sz="1200" noProof="0" dirty="0" err="1"/>
                <a:t>Properties|Values|Units</a:t>
              </a:r>
              <a:r>
                <a:rPr lang="en-GB" sz="1200" noProof="0" dirty="0"/>
                <a:t>)</a:t>
              </a:r>
              <a:br>
                <a:rPr lang="en-GB" sz="1200" noProof="0" dirty="0"/>
              </a:br>
              <a:r>
                <a:rPr lang="en-GB" sz="1200" noProof="0" dirty="0"/>
                <a:t>- </a:t>
              </a:r>
              <a:r>
                <a:rPr lang="en-GB" sz="1200" noProof="0" dirty="0" err="1"/>
                <a:t>Keycloak</a:t>
              </a:r>
              <a:r>
                <a:rPr lang="en-GB" sz="1200" noProof="0" dirty="0"/>
                <a:t> Access Control (LDAP, OIDC, OAuth2.0, SSO)</a:t>
              </a:r>
              <a:br>
                <a:rPr lang="en-GB" sz="1200" noProof="0" dirty="0"/>
              </a:br>
              <a:r>
                <a:rPr lang="en-GB" sz="1200" noProof="0" dirty="0"/>
                <a:t>- Django Web API Core (Python, CRUD)</a:t>
              </a:r>
              <a:br>
                <a:rPr lang="en-GB" sz="1200" noProof="0" dirty="0"/>
              </a:br>
              <a:r>
                <a:rPr lang="en-GB" sz="1200" noProof="0" dirty="0"/>
                <a:t>- GUNICORN Web Server (fast, minimal, https)</a:t>
              </a:r>
              <a:br>
                <a:rPr lang="en-GB" sz="1200" noProof="0" dirty="0"/>
              </a:br>
              <a:r>
                <a:rPr lang="en-GB" sz="1200" noProof="0" dirty="0"/>
                <a:t>- Primary + Secondary Postgres Databases / Redis Cache</a:t>
              </a:r>
              <a:br>
                <a:rPr lang="en-GB" sz="1200" noProof="0" dirty="0"/>
              </a:br>
              <a:r>
                <a:rPr lang="en-GB" sz="1200" noProof="0" dirty="0"/>
                <a:t>- XML, JSON, JSON-LD serialization inside (ISO IEC 15459 ready)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0B5B536C-D302-1377-D511-5087EBD8FEFA}"/>
                </a:ext>
              </a:extLst>
            </p:cNvPr>
            <p:cNvSpPr txBox="1"/>
            <p:nvPr/>
          </p:nvSpPr>
          <p:spPr>
            <a:xfrm>
              <a:off x="840365" y="1482170"/>
              <a:ext cx="5102887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noProof="0" dirty="0"/>
                <a:t>Covered DPP components (e.g. data model, backend, interfaces): </a:t>
              </a: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DAA1C4B3-F4EC-9998-CF8C-F17A82D3FFE6}"/>
              </a:ext>
            </a:extLst>
          </p:cNvPr>
          <p:cNvGrpSpPr/>
          <p:nvPr/>
        </p:nvGrpSpPr>
        <p:grpSpPr>
          <a:xfrm>
            <a:off x="758293" y="4029587"/>
            <a:ext cx="5102887" cy="1196270"/>
            <a:chOff x="840365" y="1482170"/>
            <a:chExt cx="5102887" cy="1196270"/>
          </a:xfrm>
        </p:grpSpPr>
        <p:sp>
          <p:nvSpPr>
            <p:cNvPr id="54" name="Inhaltsplatzhalter 11">
              <a:extLst>
                <a:ext uri="{FF2B5EF4-FFF2-40B4-BE49-F238E27FC236}">
                  <a16:creationId xmlns:a16="http://schemas.microsoft.com/office/drawing/2014/main" id="{48C2AE71-C2D9-C41D-C518-2E236B864E58}"/>
                </a:ext>
              </a:extLst>
            </p:cNvPr>
            <p:cNvSpPr txBox="1">
              <a:spLocks/>
            </p:cNvSpPr>
            <p:nvPr/>
          </p:nvSpPr>
          <p:spPr>
            <a:xfrm>
              <a:off x="840365" y="1746577"/>
              <a:ext cx="5102887" cy="9318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200" noProof="0" dirty="0"/>
                <a:t>- </a:t>
              </a:r>
              <a:r>
                <a:rPr lang="en-GB" sz="1200" b="1" noProof="0" dirty="0"/>
                <a:t>End User </a:t>
              </a:r>
              <a:r>
                <a:rPr lang="en-GB" sz="1200" noProof="0" dirty="0"/>
                <a:t>Model (Saas, in Development, Call to Action ;-)</a:t>
              </a:r>
            </a:p>
            <a:p>
              <a:pPr marL="0" indent="0">
                <a:buNone/>
              </a:pPr>
              <a:r>
                <a:rPr lang="en-GB" sz="1200" noProof="0" dirty="0"/>
                <a:t>- </a:t>
              </a:r>
              <a:r>
                <a:rPr lang="en-GB" sz="1200" b="1" noProof="0" dirty="0"/>
                <a:t>Sales </a:t>
              </a:r>
              <a:r>
                <a:rPr lang="en-GB" sz="1200" b="1" dirty="0"/>
                <a:t>Partner </a:t>
              </a:r>
              <a:r>
                <a:rPr lang="en-GB" sz="1200" dirty="0"/>
                <a:t>Model (in Development, Call to Action ;-)</a:t>
              </a:r>
              <a:endParaRPr lang="en-GB" sz="1200" noProof="0" dirty="0"/>
            </a:p>
            <a:p>
              <a:pPr marL="0" indent="0">
                <a:buNone/>
              </a:pPr>
              <a:r>
                <a:rPr lang="en-GB" sz="1200" noProof="0" dirty="0"/>
                <a:t>- </a:t>
              </a:r>
              <a:r>
                <a:rPr lang="en-GB" sz="1200" b="1" noProof="0" dirty="0"/>
                <a:t>Technology &amp; Investment Partner </a:t>
              </a:r>
              <a:r>
                <a:rPr lang="en-GB" sz="1200" noProof="0" dirty="0"/>
                <a:t>Model (</a:t>
              </a:r>
              <a:r>
                <a:rPr lang="en-GB" sz="1200" dirty="0"/>
                <a:t>Call to Action ;-)</a:t>
              </a:r>
              <a:endParaRPr lang="en-GB" sz="1200" noProof="0" dirty="0"/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7E70FD72-2FD8-E669-29D9-69D5130FBB53}"/>
                </a:ext>
              </a:extLst>
            </p:cNvPr>
            <p:cNvSpPr txBox="1"/>
            <p:nvPr/>
          </p:nvSpPr>
          <p:spPr>
            <a:xfrm>
              <a:off x="840365" y="1482170"/>
              <a:ext cx="5102887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noProof="0" dirty="0"/>
                <a:t>License models: </a:t>
              </a:r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BB245A18-6826-AE36-8D67-64BF0BE87F1F}"/>
              </a:ext>
            </a:extLst>
          </p:cNvPr>
          <p:cNvGrpSpPr/>
          <p:nvPr/>
        </p:nvGrpSpPr>
        <p:grpSpPr>
          <a:xfrm>
            <a:off x="6327402" y="4029587"/>
            <a:ext cx="5692770" cy="1196270"/>
            <a:chOff x="840365" y="1482170"/>
            <a:chExt cx="5102887" cy="1196270"/>
          </a:xfrm>
        </p:grpSpPr>
        <p:sp>
          <p:nvSpPr>
            <p:cNvPr id="57" name="Inhaltsplatzhalter 11">
              <a:extLst>
                <a:ext uri="{FF2B5EF4-FFF2-40B4-BE49-F238E27FC236}">
                  <a16:creationId xmlns:a16="http://schemas.microsoft.com/office/drawing/2014/main" id="{601D65DD-1DAD-90A2-39DF-0C17A55742C2}"/>
                </a:ext>
              </a:extLst>
            </p:cNvPr>
            <p:cNvSpPr txBox="1">
              <a:spLocks/>
            </p:cNvSpPr>
            <p:nvPr/>
          </p:nvSpPr>
          <p:spPr>
            <a:xfrm>
              <a:off x="840365" y="1746577"/>
              <a:ext cx="5102887" cy="9318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Char char="-"/>
              </a:pPr>
              <a:r>
                <a:rPr lang="en-GB" sz="1200" b="1" dirty="0"/>
                <a:t>Backend</a:t>
              </a:r>
              <a:r>
                <a:rPr lang="en-GB" sz="1200" dirty="0"/>
                <a:t> </a:t>
              </a:r>
              <a:r>
                <a:rPr lang="en-GB" sz="1200" noProof="0" dirty="0"/>
                <a:t>Django Web API, ready</a:t>
              </a:r>
            </a:p>
            <a:p>
              <a:pPr>
                <a:buFontTx/>
                <a:buChar char="-"/>
              </a:pPr>
              <a:r>
                <a:rPr lang="en-GB" sz="1200" b="1" dirty="0"/>
                <a:t>PDM </a:t>
              </a:r>
              <a:r>
                <a:rPr lang="en-GB" sz="1200" noProof="0" dirty="0"/>
                <a:t>Product Data Model, ready</a:t>
              </a:r>
            </a:p>
            <a:p>
              <a:pPr>
                <a:buFontTx/>
                <a:buChar char="-"/>
              </a:pPr>
              <a:r>
                <a:rPr lang="en-GB" sz="1200" b="1" noProof="0" dirty="0"/>
                <a:t>DPP</a:t>
              </a:r>
              <a:r>
                <a:rPr lang="en-GB" sz="1200" noProof="0" dirty="0"/>
                <a:t> Data Model, in development (EU Commission, Deleg. Acts, Registry)</a:t>
              </a:r>
            </a:p>
            <a:p>
              <a:pPr>
                <a:buFontTx/>
                <a:buChar char="-"/>
              </a:pPr>
              <a:r>
                <a:rPr lang="en-GB" sz="1200" b="1" dirty="0"/>
                <a:t>DPP</a:t>
              </a:r>
              <a:r>
                <a:rPr lang="en-GB" sz="1200" dirty="0"/>
                <a:t> unified Frontend, in development</a:t>
              </a:r>
              <a:endParaRPr lang="en-GB" sz="1200" noProof="0" dirty="0"/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0BFF3F-F602-891F-B670-E4E7FE925E04}"/>
                </a:ext>
              </a:extLst>
            </p:cNvPr>
            <p:cNvSpPr txBox="1"/>
            <p:nvPr/>
          </p:nvSpPr>
          <p:spPr>
            <a:xfrm>
              <a:off x="840365" y="1482170"/>
              <a:ext cx="5102887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noProof="0" dirty="0"/>
                <a:t>Development stage (concept, prototype, production-ready): </a:t>
              </a: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ABF083BE-0FC4-4960-5442-59CEFE995E36}"/>
              </a:ext>
            </a:extLst>
          </p:cNvPr>
          <p:cNvGrpSpPr/>
          <p:nvPr/>
        </p:nvGrpSpPr>
        <p:grpSpPr>
          <a:xfrm>
            <a:off x="6330821" y="5360184"/>
            <a:ext cx="5692770" cy="1196270"/>
            <a:chOff x="840365" y="1482170"/>
            <a:chExt cx="5102887" cy="1196270"/>
          </a:xfrm>
        </p:grpSpPr>
        <p:sp>
          <p:nvSpPr>
            <p:cNvPr id="60" name="Inhaltsplatzhalter 11">
              <a:extLst>
                <a:ext uri="{FF2B5EF4-FFF2-40B4-BE49-F238E27FC236}">
                  <a16:creationId xmlns:a16="http://schemas.microsoft.com/office/drawing/2014/main" id="{757B610E-2574-3DE3-63C5-3F3C5C1A7412}"/>
                </a:ext>
              </a:extLst>
            </p:cNvPr>
            <p:cNvSpPr txBox="1">
              <a:spLocks/>
            </p:cNvSpPr>
            <p:nvPr/>
          </p:nvSpPr>
          <p:spPr>
            <a:xfrm>
              <a:off x="840365" y="1746577"/>
              <a:ext cx="5102887" cy="9318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200" noProof="0" dirty="0"/>
                <a:t>DPP transformation in Progress – Example: </a:t>
              </a:r>
              <a:r>
                <a:rPr lang="en-GB" sz="1200" noProof="0" dirty="0">
                  <a:hlinkClick r:id="rId5"/>
                </a:rPr>
                <a:t>Ravaglioli</a:t>
              </a:r>
              <a:r>
                <a:rPr lang="en-GB" sz="1200" noProof="0" dirty="0"/>
                <a:t> </a:t>
              </a:r>
              <a:br>
                <a:rPr lang="en-GB" sz="1200" noProof="0" dirty="0"/>
              </a:br>
              <a:r>
                <a:rPr lang="en-GB" sz="1200" dirty="0"/>
                <a:t>DPP transformation in Progress – Example: </a:t>
              </a:r>
              <a:r>
                <a:rPr lang="en-GB" sz="1200" noProof="0" dirty="0">
                  <a:hlinkClick r:id="rId6"/>
                </a:rPr>
                <a:t>Rotary</a:t>
              </a:r>
              <a:br>
                <a:rPr lang="en-GB" sz="1200" noProof="0" dirty="0"/>
              </a:br>
              <a:r>
                <a:rPr lang="de-DE" sz="1200" dirty="0"/>
                <a:t>XML </a:t>
              </a:r>
              <a:r>
                <a:rPr lang="de-DE" sz="1200" dirty="0">
                  <a:hlinkClick r:id="rId7"/>
                </a:rPr>
                <a:t>https://dpp.onepdm.com/v1/product/?mpn=ROT.SP35X.199263&amp;format=xml</a:t>
              </a:r>
              <a:br>
                <a:rPr lang="en-GB" sz="1200" noProof="0" dirty="0"/>
              </a:br>
              <a:r>
                <a:rPr lang="en-GB" sz="1200" noProof="0" dirty="0"/>
                <a:t>JSON </a:t>
              </a:r>
              <a:r>
                <a:rPr lang="de-DE" sz="1200" dirty="0">
                  <a:hlinkClick r:id="rId8"/>
                </a:rPr>
                <a:t>https://dpp.onepdm.com/v1/product/?mpn=ROT.SP35X.199263&amp;format=json</a:t>
              </a:r>
              <a:br>
                <a:rPr lang="de-DE" sz="1200" dirty="0"/>
              </a:br>
              <a:r>
                <a:rPr lang="de-DE" sz="1200" dirty="0"/>
                <a:t>JSON-LD, in </a:t>
              </a:r>
              <a:r>
                <a:rPr lang="de-DE" sz="1200" dirty="0" err="1"/>
                <a:t>development</a:t>
              </a:r>
              <a:endParaRPr lang="de-DE" sz="1200" dirty="0"/>
            </a:p>
            <a:p>
              <a:pPr>
                <a:buFontTx/>
                <a:buChar char="-"/>
              </a:pPr>
              <a:endParaRPr lang="en-GB" sz="1200" noProof="0" dirty="0"/>
            </a:p>
            <a:p>
              <a:pPr>
                <a:buFontTx/>
                <a:buChar char="-"/>
              </a:pPr>
              <a:endParaRPr lang="en-GB" sz="1200" noProof="0" dirty="0"/>
            </a:p>
            <a:p>
              <a:pPr>
                <a:buFontTx/>
                <a:buChar char="-"/>
              </a:pPr>
              <a:endParaRPr lang="en-GB" sz="1200" noProof="0" dirty="0"/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CC649FBD-AC9C-60EB-6DE6-977A6D16605C}"/>
                </a:ext>
              </a:extLst>
            </p:cNvPr>
            <p:cNvSpPr txBox="1"/>
            <p:nvPr/>
          </p:nvSpPr>
          <p:spPr>
            <a:xfrm>
              <a:off x="840365" y="1482170"/>
              <a:ext cx="5102887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noProof="0" dirty="0"/>
                <a:t>Pilots: 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92B10DE7-30D9-0EA0-6DA4-D729C70F11E8}"/>
              </a:ext>
            </a:extLst>
          </p:cNvPr>
          <p:cNvGrpSpPr/>
          <p:nvPr/>
        </p:nvGrpSpPr>
        <p:grpSpPr>
          <a:xfrm>
            <a:off x="758293" y="5360184"/>
            <a:ext cx="5102887" cy="1196270"/>
            <a:chOff x="840365" y="1482170"/>
            <a:chExt cx="5102887" cy="1196270"/>
          </a:xfrm>
        </p:grpSpPr>
        <p:sp>
          <p:nvSpPr>
            <p:cNvPr id="63" name="Inhaltsplatzhalter 11">
              <a:extLst>
                <a:ext uri="{FF2B5EF4-FFF2-40B4-BE49-F238E27FC236}">
                  <a16:creationId xmlns:a16="http://schemas.microsoft.com/office/drawing/2014/main" id="{33FF333F-8ED1-C46C-B833-337504AB4AE1}"/>
                </a:ext>
              </a:extLst>
            </p:cNvPr>
            <p:cNvSpPr txBox="1">
              <a:spLocks/>
            </p:cNvSpPr>
            <p:nvPr/>
          </p:nvSpPr>
          <p:spPr>
            <a:xfrm>
              <a:off x="840365" y="1746577"/>
              <a:ext cx="5102887" cy="9318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Char char="-"/>
              </a:pPr>
              <a:r>
                <a:rPr lang="en-GB" sz="1200" b="1" noProof="0" dirty="0"/>
                <a:t>Manufacturer</a:t>
              </a:r>
              <a:r>
                <a:rPr lang="en-GB" sz="1200" noProof="0" dirty="0"/>
                <a:t> Product Catalogues, </a:t>
              </a:r>
              <a:r>
                <a:rPr lang="en-GB" sz="1200" dirty="0"/>
                <a:t>Pricelists, Spare Parts Systems </a:t>
              </a:r>
            </a:p>
            <a:p>
              <a:pPr>
                <a:buFontTx/>
                <a:buChar char="-"/>
              </a:pPr>
              <a:r>
                <a:rPr lang="en-GB" sz="1200" b="1" noProof="0" dirty="0"/>
                <a:t>Retailer</a:t>
              </a:r>
              <a:r>
                <a:rPr lang="en-GB" sz="1200" noProof="0" dirty="0"/>
                <a:t> </a:t>
              </a:r>
              <a:r>
                <a:rPr lang="en-GB" sz="1200" dirty="0"/>
                <a:t>Product Catalogues, Pricelists, Spare Parts Systems</a:t>
              </a:r>
            </a:p>
            <a:p>
              <a:pPr>
                <a:buFontTx/>
                <a:buChar char="-"/>
              </a:pPr>
              <a:r>
                <a:rPr lang="en-GB" sz="1200" b="1" noProof="0" dirty="0"/>
                <a:t>Service Partner</a:t>
              </a:r>
              <a:r>
                <a:rPr lang="en-GB" sz="1200" noProof="0" dirty="0"/>
                <a:t>, </a:t>
              </a:r>
              <a:r>
                <a:rPr lang="en-GB" sz="1200" dirty="0"/>
                <a:t>Spare Parts, R&amp;M Repair &amp; Maintenance Systems</a:t>
              </a:r>
              <a:endParaRPr lang="en-GB" sz="1200" noProof="0" dirty="0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8E0ED7BE-2776-FB47-9D77-171534D4EA94}"/>
                </a:ext>
              </a:extLst>
            </p:cNvPr>
            <p:cNvSpPr txBox="1"/>
            <p:nvPr/>
          </p:nvSpPr>
          <p:spPr>
            <a:xfrm>
              <a:off x="840365" y="1482170"/>
              <a:ext cx="5102887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noProof="0" dirty="0"/>
                <a:t>Existing use cases:</a:t>
              </a:r>
            </a:p>
          </p:txBody>
        </p:sp>
      </p:grpSp>
      <p:sp>
        <p:nvSpPr>
          <p:cNvPr id="3" name="Titel 1">
            <a:extLst>
              <a:ext uri="{FF2B5EF4-FFF2-40B4-BE49-F238E27FC236}">
                <a16:creationId xmlns:a16="http://schemas.microsoft.com/office/drawing/2014/main" id="{1C8F440A-0636-86A4-1078-86243D5DED7D}"/>
              </a:ext>
            </a:extLst>
          </p:cNvPr>
          <p:cNvSpPr txBox="1">
            <a:spLocks/>
          </p:cNvSpPr>
          <p:nvPr/>
        </p:nvSpPr>
        <p:spPr>
          <a:xfrm>
            <a:off x="645067" y="721455"/>
            <a:ext cx="10785220" cy="12003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#</a:t>
            </a:r>
            <a:r>
              <a:rPr lang="en-GB" sz="3600" b="1" dirty="0"/>
              <a:t>ONE</a:t>
            </a:r>
            <a:r>
              <a:rPr lang="en-GB" sz="3600" dirty="0"/>
              <a:t>PDM | </a:t>
            </a:r>
            <a:r>
              <a:rPr lang="en-GB" sz="3600" b="1" dirty="0"/>
              <a:t>ONE</a:t>
            </a:r>
            <a:r>
              <a:rPr lang="en-GB" sz="3600" dirty="0"/>
              <a:t>DPP Open Source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614374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938ebb-9582-4c9d-ad4c-c6ab2caef292">
      <Terms xmlns="http://schemas.microsoft.com/office/infopath/2007/PartnerControls"/>
    </lcf76f155ced4ddcb4097134ff3c332f>
    <TaxCatchAll xmlns="10533acd-0e65-4dd0-8272-ce62895230b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603A5CC6CBEF48B60CD216882A6F38" ma:contentTypeVersion="13" ma:contentTypeDescription="Create a new document." ma:contentTypeScope="" ma:versionID="e3812a60910c35d6ee22c8aebb300fae">
  <xsd:schema xmlns:xsd="http://www.w3.org/2001/XMLSchema" xmlns:xs="http://www.w3.org/2001/XMLSchema" xmlns:p="http://schemas.microsoft.com/office/2006/metadata/properties" xmlns:ns2="10533acd-0e65-4dd0-8272-ce62895230b6" xmlns:ns3="c1938ebb-9582-4c9d-ad4c-c6ab2caef292" targetNamespace="http://schemas.microsoft.com/office/2006/metadata/properties" ma:root="true" ma:fieldsID="36d28c33a78014043ad06135dfa2a94a" ns2:_="" ns3:_="">
    <xsd:import namespace="10533acd-0e65-4dd0-8272-ce62895230b6"/>
    <xsd:import namespace="c1938ebb-9582-4c9d-ad4c-c6ab2caef2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33acd-0e65-4dd0-8272-ce62895230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c8ba584d-e7f5-4397-a2fe-f1fcbd2cc7c7}" ma:internalName="TaxCatchAll" ma:showField="CatchAllData" ma:web="10533acd-0e65-4dd0-8272-ce62895230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38ebb-9582-4c9d-ad4c-c6ab2caef29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282eefa-2ae2-4de1-8eb7-909375657a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B46D93-B38A-4D90-A054-0AE9DDCB180F}">
  <ds:schemaRefs>
    <ds:schemaRef ds:uri="http://purl.org/dc/dcmitype/"/>
    <ds:schemaRef ds:uri="http://purl.org/dc/elements/1.1/"/>
    <ds:schemaRef ds:uri="http://schemas.microsoft.com/office/infopath/2007/PartnerControls"/>
    <ds:schemaRef ds:uri="10533acd-0e65-4dd0-8272-ce62895230b6"/>
    <ds:schemaRef ds:uri="http://schemas.microsoft.com/office/2006/documentManagement/types"/>
    <ds:schemaRef ds:uri="http://schemas.openxmlformats.org/package/2006/metadata/core-properties"/>
    <ds:schemaRef ds:uri="c1938ebb-9582-4c9d-ad4c-c6ab2caef292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98735D-25A5-4184-AB62-058B57674C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696AB0-CD73-470B-B03C-90FE75C9F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533acd-0e65-4dd0-8272-ce62895230b6"/>
    <ds:schemaRef ds:uri="c1938ebb-9582-4c9d-ad4c-c6ab2caef2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Breitbild</PresentationFormat>
  <Paragraphs>50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</vt:lpstr>
      <vt:lpstr>cdmm ONEPDM DPP Open Source Implementation</vt:lpstr>
      <vt:lpstr>PowerPoint-Präsentation</vt:lpstr>
    </vt:vector>
  </TitlesOfParts>
  <Company>DIN-Gruppe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Haack, Daniel</dc:creator>
  <cp:lastModifiedBy>Michael Hofmann | cdmm GmbH JENA</cp:lastModifiedBy>
  <cp:revision>16</cp:revision>
  <dcterms:created xsi:type="dcterms:W3CDTF">2025-06-05T12:10:27Z</dcterms:created>
  <dcterms:modified xsi:type="dcterms:W3CDTF">2026-05-29T11:43:56Z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0x010100D5603A5CC6CBEF48B60CD216882A6F38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